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slideMasters/slideMaster1.xml" ContentType="application/vnd.openxmlformats-officedocument.presentationml.slideMaster+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Masters/slideMaster2.xml" ContentType="application/vnd.openxmlformats-officedocument.presentationml.slideMaster+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67534"/>
  </p:normalViewPr>
  <p:slideViewPr>
    <p:cSldViewPr snapToGrid="0" snapToObjects="1">
      <p:cViewPr varScale="1">
        <p:scale>
          <a:sx n="95" d="100"/>
          <a:sy n="95" d="100"/>
        </p:scale>
        <p:origin x="1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53AB8-018A-FC40-B8B3-4F1DCA94543C}"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32A8D-3E4F-E94F-BADF-A8C0124826B6}" type="slidenum">
              <a:rPr lang="en-US" smtClean="0"/>
              <a:t>‹#›</a:t>
            </a:fld>
            <a:endParaRPr lang="en-US"/>
          </a:p>
        </p:txBody>
      </p:sp>
    </p:spTree>
    <p:extLst>
      <p:ext uri="{BB962C8B-B14F-4D97-AF65-F5344CB8AC3E}">
        <p14:creationId xmlns:p14="http://schemas.microsoft.com/office/powerpoint/2010/main" val="12335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Center for Cyber Safety and Education has created this presentation free of charge to further its mission of empowering children,</a:t>
            </a:r>
            <a:r>
              <a:rPr lang="en-US" sz="1200" kern="1200" baseline="0" dirty="0">
                <a:solidFill>
                  <a:schemeClr val="tx1"/>
                </a:solidFill>
                <a:effectLst/>
                <a:latin typeface="+mn-lt"/>
                <a:ea typeface="+mn-ea"/>
                <a:cs typeface="+mn-cs"/>
              </a:rPr>
              <a:t> parents,</a:t>
            </a:r>
            <a:r>
              <a:rPr lang="en-US" sz="1200" kern="1200" dirty="0">
                <a:solidFill>
                  <a:schemeClr val="tx1"/>
                </a:solidFill>
                <a:effectLst/>
                <a:latin typeface="+mn-lt"/>
                <a:ea typeface="+mn-ea"/>
                <a:cs typeface="+mn-cs"/>
              </a:rPr>
              <a:t> and senior citizens to secure their online life with cyber security education and awareness programs.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presentation was created with the help of the world’s leading cybersecurity professionals: the certified members of</a:t>
            </a:r>
            <a:r>
              <a:rPr lang="en-US" sz="1200" kern="1200" baseline="0" dirty="0">
                <a:solidFill>
                  <a:schemeClr val="tx1"/>
                </a:solidFill>
                <a:effectLst/>
                <a:latin typeface="+mn-lt"/>
                <a:ea typeface="+mn-ea"/>
                <a:cs typeface="+mn-cs"/>
              </a:rPr>
              <a:t> (ISC)</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(pronounced ISC</a:t>
            </a:r>
            <a:r>
              <a:rPr lang="en-US" sz="1200" kern="1200" baseline="0" dirty="0">
                <a:solidFill>
                  <a:schemeClr val="tx1"/>
                </a:solidFill>
                <a:effectLst/>
                <a:latin typeface="+mn-lt"/>
                <a:ea typeface="+mn-ea"/>
                <a:cs typeface="+mn-cs"/>
              </a:rPr>
              <a:t> Squared)</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start with some basic information to help you understand the cyber world.</a:t>
            </a:r>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a:t>
            </a:fld>
            <a:endParaRPr lang="en-US"/>
          </a:p>
        </p:txBody>
      </p:sp>
    </p:spTree>
    <p:extLst>
      <p:ext uri="{BB962C8B-B14F-4D97-AF65-F5344CB8AC3E}">
        <p14:creationId xmlns:p14="http://schemas.microsoft.com/office/powerpoint/2010/main" val="411540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bg1"/>
                </a:solidFill>
              </a:rPr>
              <a:t>There are a few things</a:t>
            </a:r>
            <a:r>
              <a:rPr lang="en-US" sz="1200" baseline="0" dirty="0">
                <a:solidFill>
                  <a:schemeClr val="bg1"/>
                </a:solidFill>
              </a:rPr>
              <a:t> to always check before entering your login information to get onto a site where personal information including bank numbers and credit cards are going to be used or available. You should always see an ‘S’ after HTTP before accessing sites as the HTTPS means the organization is leveraging encryption for its online transactions . You also will see a little lock symbol after or before the website URL, depending on the browser. Before making a purchase, make sure you can see that little lock.  Look around the website before going further. Does something look off to you? Are there no pictures or errors? Check the URL in the internet address bar and make sure you are where you intended to be. If in doubt, pick up the phone and call the company.  It is incredibly important to have strong, unique passwords for financial sites or anywhere that your credit card information is stored. If you use the same password for every site, once they figure it out they can simply use it on other sites to access your information. </a:t>
            </a:r>
          </a:p>
          <a:p>
            <a:pPr marL="0" indent="0">
              <a:buFont typeface="Arial" panose="020B0604020202020204" pitchFamily="34" charset="0"/>
              <a:buNone/>
            </a:pPr>
            <a:endParaRPr lang="en-US" sz="1200" baseline="0" dirty="0">
              <a:solidFill>
                <a:schemeClr val="tx1"/>
              </a:solidFill>
            </a:endParaRPr>
          </a:p>
          <a:p>
            <a:pPr marL="0" indent="0">
              <a:buFont typeface="Arial" panose="020B0604020202020204" pitchFamily="34" charset="0"/>
              <a:buNone/>
            </a:pPr>
            <a:r>
              <a:rPr lang="en-US" sz="1200" baseline="0" dirty="0">
                <a:solidFill>
                  <a:schemeClr val="tx1"/>
                </a:solidFill>
              </a:rPr>
              <a:t>Banks will never ask for your passwords and financial information via e-mail. This could be a bad guy phishing for information.  If you were to receive an e-mail asking for sensitive information and just can’t tell, pick up the phone and call the company. There is no harm in double checking - this is YOUR personal information and you can never be too cautious.  </a:t>
            </a:r>
          </a:p>
          <a:p>
            <a:pPr marL="0" indent="0">
              <a:buFont typeface="Arial" panose="020B0604020202020204" pitchFamily="34" charset="0"/>
              <a:buNone/>
            </a:pPr>
            <a:endParaRPr lang="en-US" sz="1200" baseline="0" dirty="0">
              <a:solidFill>
                <a:schemeClr val="tx1"/>
              </a:solidFill>
            </a:endParaRPr>
          </a:p>
          <a:p>
            <a:pPr marL="0" indent="0">
              <a:buFont typeface="Arial" panose="020B0604020202020204" pitchFamily="34" charset="0"/>
              <a:buNone/>
            </a:pPr>
            <a:r>
              <a:rPr lang="en-US" sz="1200" baseline="0" dirty="0">
                <a:solidFill>
                  <a:schemeClr val="tx1"/>
                </a:solidFill>
              </a:rPr>
              <a:t>Speaking of caution, lets go over a few common scams and how to identify them. </a:t>
            </a:r>
            <a:endParaRPr lang="en-US" sz="1200" baseline="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11</a:t>
            </a:fld>
            <a:endParaRPr lang="en-US"/>
          </a:p>
        </p:txBody>
      </p:sp>
    </p:spTree>
    <p:extLst>
      <p:ext uri="{BB962C8B-B14F-4D97-AF65-F5344CB8AC3E}">
        <p14:creationId xmlns:p14="http://schemas.microsoft.com/office/powerpoint/2010/main" val="197617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any given time,</a:t>
            </a:r>
            <a:r>
              <a:rPr lang="en-US" sz="1200" kern="1200" baseline="0" dirty="0">
                <a:solidFill>
                  <a:schemeClr val="tx1"/>
                </a:solidFill>
                <a:latin typeface="+mn-lt"/>
                <a:ea typeface="+mn-ea"/>
                <a:cs typeface="+mn-cs"/>
              </a:rPr>
              <a:t> there are numerous scams going around the internet. You’ve likely seen or heard a few of these and may have even fallen victim. </a:t>
            </a:r>
            <a:endParaRPr lang="e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12</a:t>
            </a:fld>
            <a:endParaRPr lang="en-US"/>
          </a:p>
        </p:txBody>
      </p:sp>
    </p:spTree>
    <p:extLst>
      <p:ext uri="{BB962C8B-B14F-4D97-AF65-F5344CB8AC3E}">
        <p14:creationId xmlns:p14="http://schemas.microsoft.com/office/powerpoint/2010/main" val="1187515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one is a mixture of both phone and internet. In this scam, the caller pretends to be from a reputable company that notices something wrong with your computer. They are pretending to call out of concern to help you fix a problem. Their intention is to talk you into giving them access to your computer so they can take it over and steal your personal information. If you receive one of these phone calls, just hang up. You do not need to explain yourself or argue with them, simply hang up the phone; and if you can, block the number.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13</a:t>
            </a:fld>
            <a:endParaRPr lang="en-US"/>
          </a:p>
        </p:txBody>
      </p:sp>
    </p:spTree>
    <p:extLst>
      <p:ext uri="{BB962C8B-B14F-4D97-AF65-F5344CB8AC3E}">
        <p14:creationId xmlns:p14="http://schemas.microsoft.com/office/powerpoint/2010/main" val="2006751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Ransomware</a:t>
            </a:r>
            <a:r>
              <a:rPr lang="en-US" sz="1200" b="0" baseline="0" dirty="0"/>
              <a:t> is m</a:t>
            </a:r>
            <a:r>
              <a:rPr lang="en-US" sz="1200" b="0" dirty="0"/>
              <a:t>alware that stops you from using your computer or files until you meet certain demands such as sending money.</a:t>
            </a:r>
            <a:r>
              <a:rPr lang="en-US" sz="1200" b="0" i="0" u="none" kern="1200" dirty="0">
                <a:solidFill>
                  <a:schemeClr val="tx1"/>
                </a:solidFill>
                <a:effectLst/>
                <a:latin typeface="+mn-lt"/>
                <a:ea typeface="+mn-ea"/>
                <a:cs typeface="+mn-cs"/>
              </a:rPr>
              <a:t> It can</a:t>
            </a:r>
            <a:r>
              <a:rPr lang="en-US" sz="1200" b="0" i="0" u="none" kern="1200" baseline="0" dirty="0">
                <a:solidFill>
                  <a:schemeClr val="tx1"/>
                </a:solidFill>
                <a:effectLst/>
                <a:latin typeface="+mn-lt"/>
                <a:ea typeface="+mn-ea"/>
                <a:cs typeface="+mn-cs"/>
              </a:rPr>
              <a:t> infect your PC from an e-mail attachment or through a bad website. </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This is a scam</a:t>
            </a:r>
            <a:r>
              <a:rPr lang="en-US" sz="1200" b="0" i="0" u="none" kern="1200" baseline="0" dirty="0">
                <a:solidFill>
                  <a:schemeClr val="tx1"/>
                </a:solidFill>
                <a:effectLst/>
                <a:latin typeface="+mn-lt"/>
                <a:ea typeface="+mn-ea"/>
                <a:cs typeface="+mn-cs"/>
              </a:rPr>
              <a:t> meant to scare you into doing something.  </a:t>
            </a:r>
            <a:r>
              <a:rPr lang="en-US" sz="1200" b="0" i="0" u="none" kern="1200" dirty="0">
                <a:solidFill>
                  <a:schemeClr val="tx1"/>
                </a:solidFill>
                <a:effectLst/>
                <a:latin typeface="+mn-lt"/>
                <a:ea typeface="+mn-ea"/>
                <a:cs typeface="+mn-cs"/>
              </a:rPr>
              <a:t>Often the ransomware will claim you have done something illegal with your PC, and that you are being fined by a police force or government agency. </a:t>
            </a:r>
          </a:p>
          <a:p>
            <a:r>
              <a:rPr lang="en-US" sz="1200" b="0" i="0" kern="1200" dirty="0">
                <a:solidFill>
                  <a:schemeClr val="tx1"/>
                </a:solidFill>
                <a:effectLst/>
                <a:latin typeface="+mn-lt"/>
                <a:ea typeface="+mn-ea"/>
                <a:cs typeface="+mn-cs"/>
              </a:rPr>
              <a:t>These claims are false. It is a scare tactic designed to make you pay the money without telling anyone who might be able to restore your PC.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This</a:t>
            </a:r>
            <a:r>
              <a:rPr lang="en-US" sz="1200" b="0" baseline="0" dirty="0"/>
              <a:t> is a very serious malware that can pr</a:t>
            </a:r>
            <a:r>
              <a:rPr lang="en-US" sz="1200" b="0" dirty="0"/>
              <a:t>event you from accessing your operating system like Windows,</a:t>
            </a:r>
            <a:r>
              <a:rPr lang="en-US" sz="1200" b="0" baseline="0" dirty="0"/>
              <a:t> e</a:t>
            </a:r>
            <a:r>
              <a:rPr lang="en-US" sz="1200" b="0" dirty="0"/>
              <a:t>ncrypt your files </a:t>
            </a:r>
            <a:r>
              <a:rPr lang="en-US" sz="1200" b="0" u="none" dirty="0"/>
              <a:t>with a secret key </a:t>
            </a:r>
            <a:r>
              <a:rPr lang="en-US" sz="1200" b="0" dirty="0"/>
              <a:t>so you cannot access them anymore, or</a:t>
            </a:r>
            <a:r>
              <a:rPr lang="en-US" sz="1200" b="0" baseline="0" dirty="0"/>
              <a:t> stop </a:t>
            </a:r>
            <a:r>
              <a:rPr lang="en-US" sz="1200" b="0" dirty="0"/>
              <a:t>applications from running such as your</a:t>
            </a:r>
            <a:r>
              <a:rPr lang="en-US" sz="1200" b="0" baseline="0" dirty="0"/>
              <a:t> internet</a:t>
            </a:r>
            <a:r>
              <a:rPr lang="en-US" sz="1200" b="0" dirty="0"/>
              <a:t> browser.</a:t>
            </a: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52805"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no guarantee that paying the fine or doing what the ransomware tells you will give access to your PC or files again. Prevention is the key here</a:t>
            </a:r>
            <a:r>
              <a:rPr lang="en-US" sz="1200" b="0" i="0" kern="1200" baseline="0" dirty="0">
                <a:solidFill>
                  <a:schemeClr val="tx1"/>
                </a:solidFill>
                <a:effectLst/>
                <a:latin typeface="+mn-lt"/>
                <a:ea typeface="+mn-ea"/>
                <a:cs typeface="+mn-cs"/>
              </a:rPr>
              <a:t> with anti-virus and software that you keep updated. If this does happen to you, do not pay any fines; </a:t>
            </a:r>
            <a:r>
              <a:rPr kumimoji="0" lang="en-US" sz="1200" b="0" i="0" u="none" strike="noStrike" kern="1200" cap="none" spc="0" normalizeH="0" baseline="0" noProof="0" dirty="0">
                <a:ln>
                  <a:noFill/>
                </a:ln>
                <a:solidFill>
                  <a:prstClr val="black"/>
                </a:solidFill>
                <a:effectLst/>
                <a:uLnTx/>
                <a:uFillTx/>
                <a:latin typeface="+mn-lt"/>
                <a:ea typeface="+mn-ea"/>
                <a:cs typeface="+mn-cs"/>
              </a:rPr>
              <a:t>disconnect from internet and run anti-malware scans using your anti-virus; and contact police if you were deceived into paying fines. </a:t>
            </a:r>
          </a:p>
          <a:p>
            <a:pPr marL="0" marR="0" lvl="0" indent="0" algn="l" defTabSz="9528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5280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It is likely that you may need to have your computer restored to a point before it was infected.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14</a:t>
            </a:fld>
            <a:endParaRPr lang="en-US"/>
          </a:p>
        </p:txBody>
      </p:sp>
    </p:spTree>
    <p:extLst>
      <p:ext uri="{BB962C8B-B14F-4D97-AF65-F5344CB8AC3E}">
        <p14:creationId xmlns:p14="http://schemas.microsoft.com/office/powerpoint/2010/main" val="62018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one that all of you have likely gotten in an e-mail at some point.  </a:t>
            </a:r>
            <a:r>
              <a:rPr lang="en-US" dirty="0"/>
              <a:t>An advanced fee</a:t>
            </a:r>
            <a:r>
              <a:rPr lang="en-US" baseline="0" dirty="0"/>
              <a:t> scam convinces you that in return for helping the scammer, you will get something too. Most of the time this scam promises you very large sums of money for sending them money first to help them access their large sum of money.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15</a:t>
            </a:fld>
            <a:endParaRPr lang="en-US"/>
          </a:p>
        </p:txBody>
      </p:sp>
    </p:spTree>
    <p:extLst>
      <p:ext uri="{BB962C8B-B14F-4D97-AF65-F5344CB8AC3E}">
        <p14:creationId xmlns:p14="http://schemas.microsoft.com/office/powerpoint/2010/main" val="135298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scam can be tricky because it really pulls at your heartstrings and it’s meant to! In this scam, the criminal will appear to be a friend or family member that desperately needs financial help due to a crisis of some sort. If you receive any e-mail from a desperate family or friend, never reply. Simply call the person and verify if there is a situation and if they need help.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16</a:t>
            </a:fld>
            <a:endParaRPr lang="en-US"/>
          </a:p>
        </p:txBody>
      </p:sp>
    </p:spTree>
    <p:extLst>
      <p:ext uri="{BB962C8B-B14F-4D97-AF65-F5344CB8AC3E}">
        <p14:creationId xmlns:p14="http://schemas.microsoft.com/office/powerpoint/2010/main" val="255878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rPr>
              <a:t>If</a:t>
            </a:r>
            <a:r>
              <a:rPr lang="en-US" sz="1200" baseline="0" dirty="0">
                <a:solidFill>
                  <a:schemeClr val="bg1"/>
                </a:solidFill>
                <a:latin typeface="+mn-lt"/>
              </a:rPr>
              <a:t> you do realize that you’ve become a victim, here are some steps to help remedy the situation. First, c</a:t>
            </a:r>
            <a:r>
              <a:rPr lang="en-US" sz="1200" dirty="0">
                <a:solidFill>
                  <a:schemeClr val="bg1"/>
                </a:solidFill>
                <a:latin typeface="+mn-lt"/>
              </a:rPr>
              <a:t>ollect your thoughts and remain calm! Next,</a:t>
            </a:r>
            <a:r>
              <a:rPr lang="en-US" sz="1200" baseline="0" dirty="0">
                <a:solidFill>
                  <a:schemeClr val="bg1"/>
                </a:solidFill>
                <a:latin typeface="+mn-lt"/>
              </a:rPr>
              <a:t> you will want to go through all of your accounts whether you believe they have been compromised or not and change your passwords. Make a list of all information that you believe was stolen and that you unknowingly gave to the criminal. </a:t>
            </a:r>
            <a:r>
              <a:rPr lang="en-US" sz="1200" dirty="0">
                <a:solidFill>
                  <a:schemeClr val="bg1"/>
                </a:solidFill>
                <a:latin typeface="+mn-lt"/>
              </a:rPr>
              <a:t>Track all of the communications, especially if the scammer</a:t>
            </a:r>
            <a:r>
              <a:rPr lang="en-US" sz="1200" baseline="0" dirty="0">
                <a:solidFill>
                  <a:schemeClr val="bg1"/>
                </a:solidFill>
                <a:latin typeface="+mn-lt"/>
              </a:rPr>
              <a:t> is still trying to exploit you.  Depending on where you are located, obtain a copy of your credit report or confidential financial records and review them.  Notify all credit card companies and financial institutions about the situation and they will advise you. Finally, contact your local law enforcement. Remember, these scammers are criminals and what they are doing is against the law.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17</a:t>
            </a:fld>
            <a:endParaRPr lang="en-US"/>
          </a:p>
        </p:txBody>
      </p:sp>
    </p:spTree>
    <p:extLst>
      <p:ext uri="{BB962C8B-B14F-4D97-AF65-F5344CB8AC3E}">
        <p14:creationId xmlns:p14="http://schemas.microsoft.com/office/powerpoint/2010/main" val="3460509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should open an e-mail from someone or an organization you know, you still need to be cautious.  Learn how to use your anti-virus software to check attachments before you open them.  For websites linked</a:t>
            </a:r>
            <a:r>
              <a:rPr lang="en-US" sz="1200" kern="1200" baseline="0" dirty="0">
                <a:solidFill>
                  <a:schemeClr val="tx1"/>
                </a:solidFill>
                <a:effectLst/>
                <a:latin typeface="+mn-lt"/>
                <a:ea typeface="+mn-ea"/>
                <a:cs typeface="+mn-cs"/>
              </a:rPr>
              <a:t> in e-mails </a:t>
            </a:r>
            <a:r>
              <a:rPr lang="en-US" sz="1200" kern="1200" dirty="0">
                <a:solidFill>
                  <a:schemeClr val="tx1"/>
                </a:solidFill>
                <a:effectLst/>
                <a:latin typeface="+mn-lt"/>
                <a:ea typeface="+mn-ea"/>
                <a:cs typeface="+mn-cs"/>
              </a:rPr>
              <a:t>there are a couple of tips.  Hover over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website URL in the e-mail, </a:t>
            </a:r>
            <a:r>
              <a:rPr lang="en-US" sz="1200" b="0" u="none" kern="1200" dirty="0">
                <a:solidFill>
                  <a:schemeClr val="tx1"/>
                </a:solidFill>
                <a:effectLst/>
                <a:latin typeface="+mn-lt"/>
                <a:ea typeface="+mn-ea"/>
                <a:cs typeface="+mn-cs"/>
              </a:rPr>
              <a:t>you then will see the real URL. Never click - just hover with your mouse</a:t>
            </a:r>
            <a:r>
              <a:rPr lang="en-US" sz="1200" b="0" u="none" kern="1200" baseline="0" dirty="0">
                <a:solidFill>
                  <a:schemeClr val="tx1"/>
                </a:solidFill>
                <a:effectLst/>
                <a:latin typeface="+mn-lt"/>
                <a:ea typeface="+mn-ea"/>
                <a:cs typeface="+mn-cs"/>
              </a:rPr>
              <a:t> pointer. </a:t>
            </a:r>
            <a:r>
              <a:rPr lang="en-US" sz="1200" b="0" u="none" kern="1200" dirty="0">
                <a:solidFill>
                  <a:schemeClr val="tx1"/>
                </a:solidFill>
                <a:effectLst/>
                <a:latin typeface="+mn-lt"/>
                <a:ea typeface="+mn-ea"/>
                <a:cs typeface="+mn-cs"/>
              </a:rPr>
              <a:t>You may</a:t>
            </a:r>
            <a:r>
              <a:rPr lang="en-US" sz="1200" b="0" u="none" kern="1200" baseline="0" dirty="0">
                <a:solidFill>
                  <a:schemeClr val="tx1"/>
                </a:solidFill>
                <a:effectLst/>
                <a:latin typeface="+mn-lt"/>
                <a:ea typeface="+mn-ea"/>
                <a:cs typeface="+mn-cs"/>
              </a:rPr>
              <a:t> also </a:t>
            </a:r>
            <a:r>
              <a:rPr lang="en-US" sz="1200" kern="1200" dirty="0">
                <a:solidFill>
                  <a:schemeClr val="tx1"/>
                </a:solidFill>
                <a:effectLst/>
                <a:latin typeface="+mn-lt"/>
                <a:ea typeface="+mn-ea"/>
                <a:cs typeface="+mn-cs"/>
              </a:rPr>
              <a:t>copy and paste the URL directly to another tab on your web browser.  Hopefully you will be looking at the authentic website that you intend to see.  The main idea is to avoid clicking on website links directly from e-mails.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your e-mail is stored somewhere on some server some where in the world.  Even though you delete e-mails in your e-mail account, you have absolutely no comfort the e-mail you sent is removed from who you sent the e-mail to or any server the e-mail traveled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route.  Thus, be very discreet about any personal information you send, whether to family, friends, businesses, etc.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Here are a couple</a:t>
            </a:r>
            <a:r>
              <a:rPr lang="en-US" sz="1200" kern="1200" baseline="0" dirty="0">
                <a:solidFill>
                  <a:schemeClr val="tx1"/>
                </a:solidFill>
                <a:effectLst/>
                <a:latin typeface="+mn-lt"/>
                <a:ea typeface="+mn-ea"/>
                <a:cs typeface="+mn-cs"/>
              </a:rPr>
              <a:t> of quick tips to remember: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 not follow links from unknown or untrusted sources</a:t>
            </a:r>
          </a:p>
          <a:p>
            <a:pPr lvl="0"/>
            <a:r>
              <a:rPr lang="en-US" sz="1200" kern="1200" dirty="0">
                <a:solidFill>
                  <a:schemeClr val="tx1"/>
                </a:solidFill>
                <a:effectLst/>
                <a:latin typeface="+mn-lt"/>
                <a:ea typeface="+mn-ea"/>
                <a:cs typeface="+mn-cs"/>
              </a:rPr>
              <a:t>Be careful about what personal information you share</a:t>
            </a:r>
          </a:p>
          <a:p>
            <a:pPr lvl="0"/>
            <a:r>
              <a:rPr lang="en-US" sz="1200" kern="1200" dirty="0">
                <a:solidFill>
                  <a:schemeClr val="tx1"/>
                </a:solidFill>
                <a:effectLst/>
                <a:latin typeface="+mn-lt"/>
                <a:ea typeface="+mn-ea"/>
                <a:cs typeface="+mn-cs"/>
              </a:rPr>
              <a:t>Do not reply to posts or e-mail messages when asking for personal information</a:t>
            </a:r>
          </a:p>
          <a:p>
            <a:pPr lvl="0"/>
            <a:r>
              <a:rPr lang="en-US" sz="1200" kern="1200" dirty="0">
                <a:solidFill>
                  <a:schemeClr val="tx1"/>
                </a:solidFill>
                <a:effectLst/>
                <a:latin typeface="+mn-lt"/>
                <a:ea typeface="+mn-ea"/>
                <a:cs typeface="+mn-cs"/>
              </a:rPr>
              <a:t>Do not send sensitive information through e-mail</a:t>
            </a:r>
          </a:p>
          <a:p>
            <a:pPr lvl="0"/>
            <a:r>
              <a:rPr lang="en-US" sz="1200" kern="1200" dirty="0">
                <a:solidFill>
                  <a:schemeClr val="tx1"/>
                </a:solidFill>
                <a:effectLst/>
                <a:latin typeface="+mn-lt"/>
                <a:ea typeface="+mn-ea"/>
                <a:cs typeface="+mn-cs"/>
              </a:rPr>
              <a:t>Log out when you are finished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18</a:t>
            </a:fld>
            <a:endParaRPr lang="en-US"/>
          </a:p>
        </p:txBody>
      </p:sp>
    </p:spTree>
    <p:extLst>
      <p:ext uri="{BB962C8B-B14F-4D97-AF65-F5344CB8AC3E}">
        <p14:creationId xmlns:p14="http://schemas.microsoft.com/office/powerpoint/2010/main" val="13414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Phishing is a type of scam in its own right; it is where a person posing as a bank, lawyer, widow, or ill person asks you to help them with money, inheritance, validating your password or lottery winnings. People who have responded to these requests lose thousands of dollars every year.  Often, these can be very deceptive and look real - but remember - nothing is free and your bank does NOT need you to confirm passwords or credit card numbers via e-mail for your security.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see an example.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19</a:t>
            </a:fld>
            <a:endParaRPr lang="en-US"/>
          </a:p>
        </p:txBody>
      </p:sp>
    </p:spTree>
    <p:extLst>
      <p:ext uri="{BB962C8B-B14F-4D97-AF65-F5344CB8AC3E}">
        <p14:creationId xmlns:p14="http://schemas.microsoft.com/office/powerpoint/2010/main" val="115450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many phishing</a:t>
            </a:r>
            <a:r>
              <a:rPr lang="en-US" baseline="0" dirty="0"/>
              <a:t> e-mails are getting sophisticated and can be hard to tell from a legitimate e-mail, there are usually a few signs that it is false such as poor grammar, hyperlinks that do not match the real URL, spelling mistakes, odd attachments, threats, no logo or wrong logo, or an extreme sense of urgency to do something like click something, open an attachment, or reply. You’ll notice in this phishing e-mail example several of these signs. </a:t>
            </a:r>
          </a:p>
          <a:p>
            <a:r>
              <a:rPr lang="en-US" baseline="0" dirty="0"/>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best precaution for safe e-mail use is not to trust or respond to anything that you do not know is safe. Many attacks are hidden as e-mails offering jobs, lottery winnings, or asking for assistance in moving money. These are extremely dangerous, illegal, and often lead to great loss by the person that responds to the e-mail. Just delete such e-mails, never open the attachments, and do not respond to requests to send such messages on to your friends and family. Remember - your bank will never ask you to log in or provide your account information or password through an e-mail!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a:t>
            </a:r>
            <a:r>
              <a:rPr lang="en-US" sz="1200" kern="1200" baseline="0" dirty="0">
                <a:solidFill>
                  <a:schemeClr val="tx1"/>
                </a:solidFill>
                <a:effectLst/>
                <a:latin typeface="+mn-lt"/>
                <a:ea typeface="+mn-ea"/>
                <a:cs typeface="+mn-cs"/>
              </a:rPr>
              <a:t> even if the e-mail looks like it’s coming from a person that you know, even family, it’s possible their e-mail account was hacked and the bad guys are sending e-mail through it.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20</a:t>
            </a:fld>
            <a:endParaRPr lang="en-US"/>
          </a:p>
        </p:txBody>
      </p:sp>
    </p:spTree>
    <p:extLst>
      <p:ext uri="{BB962C8B-B14F-4D97-AF65-F5344CB8AC3E}">
        <p14:creationId xmlns:p14="http://schemas.microsoft.com/office/powerpoint/2010/main" val="94832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of us have probably experienced something negative in our time using the internet and the rest of us have certainly heard about some scary things in the news when it comes to the online world.  This has led to the unfortunate expectations of the internet being a hard place to navigate with hidden dangers around every corner. But, with awareness, this doesn’t have to be the case.  While we need to be knowledgeable of the dangers, we don’t have to be fearful. </a:t>
            </a:r>
          </a:p>
          <a:p>
            <a:endParaRPr lang="en-US" baseline="0" dirty="0"/>
          </a:p>
          <a:p>
            <a:r>
              <a:rPr lang="en-US" dirty="0"/>
              <a:t>The goal</a:t>
            </a:r>
            <a:r>
              <a:rPr lang="en-US" baseline="0" dirty="0"/>
              <a:t> of this presentation is not to scare you away from the internet, but to teach you to use it safely. Unfortunately, there are a lot of bad guys out there using the internet to prey on people. </a:t>
            </a:r>
            <a:r>
              <a:rPr lang="en-US" dirty="0"/>
              <a:t>Like most things in life, the internet is going to be a lot less</a:t>
            </a:r>
            <a:r>
              <a:rPr lang="en-US" baseline="0" dirty="0"/>
              <a:t> scary and dangerous with awareness and training. </a:t>
            </a:r>
            <a:endParaRPr lang="en-US" baseline="0" dirty="0">
              <a:latin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3</a:t>
            </a:fld>
            <a:endParaRPr lang="en-US"/>
          </a:p>
        </p:txBody>
      </p:sp>
    </p:spTree>
    <p:extLst>
      <p:ext uri="{BB962C8B-B14F-4D97-AF65-F5344CB8AC3E}">
        <p14:creationId xmlns:p14="http://schemas.microsoft.com/office/powerpoint/2010/main" val="719404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a:t>
            </a:r>
            <a:r>
              <a:rPr lang="en-US" baseline="0" dirty="0"/>
              <a:t> in surfing the web, the bad guys will use pop-ups or malicious advertisements to make you believe your computer has become infected. These are in fact not warnings from your computer but are designed to look like alerts to make you click on them, which will then cause harm to your computer. </a:t>
            </a:r>
          </a:p>
          <a:p>
            <a:endParaRPr lang="en-US" baseline="0" dirty="0"/>
          </a:p>
          <a:p>
            <a:r>
              <a:rPr lang="en-US" baseline="0" dirty="0"/>
              <a:t>Your real anti-virus will not have a URL across the top. If you run into this kind of pop-up, do not click it and close your browser. If you’d like to be sure, simply use your real anti-virus to run a scan of your computer.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21</a:t>
            </a:fld>
            <a:endParaRPr lang="en-US"/>
          </a:p>
        </p:txBody>
      </p:sp>
    </p:spTree>
    <p:extLst>
      <p:ext uri="{BB962C8B-B14F-4D97-AF65-F5344CB8AC3E}">
        <p14:creationId xmlns:p14="http://schemas.microsoft.com/office/powerpoint/2010/main" val="3867110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Back-up your data! Computers crash and phones and devices break and get lost. Simply use an external portable storage device or reputable cloud service</a:t>
            </a:r>
            <a:r>
              <a:rPr lang="en-US" sz="1200" kern="1200" baseline="0" dirty="0">
                <a:solidFill>
                  <a:schemeClr val="tx1"/>
                </a:solidFill>
                <a:effectLst/>
                <a:latin typeface="+mn-lt"/>
                <a:ea typeface="+mn-ea"/>
                <a:cs typeface="+mn-cs"/>
              </a:rPr>
              <a:t> to back-up everything important to you.</a:t>
            </a:r>
            <a:r>
              <a:rPr lang="en-US" sz="1200" kern="1200" dirty="0">
                <a:solidFill>
                  <a:schemeClr val="tx1"/>
                </a:solidFill>
                <a:effectLst/>
                <a:latin typeface="+mn-lt"/>
                <a:ea typeface="+mn-ea"/>
                <a:cs typeface="+mn-cs"/>
              </a:rPr>
              <a:t> If you do stumble across something and make</a:t>
            </a:r>
            <a:r>
              <a:rPr lang="en-US" sz="1200" kern="1200" baseline="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 mistake infecting your computer, you’ll still have your important family photos and documents backed up externally.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22</a:t>
            </a:fld>
            <a:endParaRPr lang="en-US"/>
          </a:p>
        </p:txBody>
      </p:sp>
    </p:spTree>
    <p:extLst>
      <p:ext uri="{BB962C8B-B14F-4D97-AF65-F5344CB8AC3E}">
        <p14:creationId xmlns:p14="http://schemas.microsoft.com/office/powerpoint/2010/main" val="2266841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a:t>
            </a:r>
            <a:r>
              <a:rPr lang="en-US" baseline="0" dirty="0"/>
              <a:t> of the greatest things the internet has brought to us is endless entertainment! We have more options than ever when it comes to watching a favorite TV show or streaming a movie for the whole family to enjoy.  There are plenty of safe ways available, but they all require you to use a reputable site such as Pandora, Netflix, Hulu, and other named brands. You’ve probably heard of these or know of others.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never want to search the internet for music or movies and download what you find in the search results. This is extremely dangerous and will open your computer to malware - not to mention that it could be illegal due to copyrighting and other intellectual property rights’ laws.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23</a:t>
            </a:fld>
            <a:endParaRPr lang="en-US"/>
          </a:p>
        </p:txBody>
      </p:sp>
    </p:spTree>
    <p:extLst>
      <p:ext uri="{BB962C8B-B14F-4D97-AF65-F5344CB8AC3E}">
        <p14:creationId xmlns:p14="http://schemas.microsoft.com/office/powerpoint/2010/main" val="3516098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Social media is a wonderful way to stay in touch with family and friends! Just remember that was goes on the internet, stays on the internet! Even if you actively delete a post, it is never fully deleted from the internet. Never </a:t>
            </a:r>
            <a:r>
              <a:rPr kumimoji="0" lang="en-US" sz="1200" b="0" i="0" u="none" strike="noStrike" kern="1200" cap="none" spc="0" normalizeH="0" baseline="0" noProof="0" dirty="0">
                <a:ln>
                  <a:noFill/>
                </a:ln>
                <a:solidFill>
                  <a:prstClr val="black"/>
                </a:solidFill>
                <a:effectLst/>
                <a:uLnTx/>
                <a:uFillTx/>
                <a:latin typeface="+mn-lt"/>
                <a:ea typeface="+mn-ea"/>
                <a:cs typeface="+mn-cs"/>
              </a:rPr>
              <a:t>post personal information on social media or sensitive information like going out of town. Remember to get permission before posting pictures of others as they may not be as keen to have their picture on the internet.  Let’s go over some tips for safe picture posting. </a:t>
            </a:r>
            <a:endParaRPr lang="en-US" baseline="0"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24</a:t>
            </a:fld>
            <a:endParaRPr lang="en-US"/>
          </a:p>
        </p:txBody>
      </p:sp>
    </p:spTree>
    <p:extLst>
      <p:ext uri="{BB962C8B-B14F-4D97-AF65-F5344CB8AC3E}">
        <p14:creationId xmlns:p14="http://schemas.microsoft.com/office/powerpoint/2010/main" val="183591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even the most innocent of intentions can give predators dangerous details. Posting pictures can reveal information such as a home address, a car plate, or even your children</a:t>
            </a:r>
            <a:r>
              <a:rPr lang="en-US" sz="1200" kern="1200" baseline="0" dirty="0">
                <a:solidFill>
                  <a:schemeClr val="tx1"/>
                </a:solidFill>
                <a:effectLst/>
                <a:latin typeface="+mn-lt"/>
                <a:ea typeface="+mn-ea"/>
                <a:cs typeface="+mn-cs"/>
              </a:rPr>
              <a:t> or grandchildren’s </a:t>
            </a:r>
            <a:r>
              <a:rPr lang="en-US" sz="1200" kern="1200" dirty="0">
                <a:solidFill>
                  <a:schemeClr val="tx1"/>
                </a:solidFill>
                <a:effectLst/>
                <a:latin typeface="+mn-lt"/>
                <a:ea typeface="+mn-ea"/>
                <a:cs typeface="+mn-cs"/>
              </a:rPr>
              <a:t>school.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street signs, school jersey/sweatshirts, posters, etc. in the background view of a picture can give a criminal information. Posting pictures while still on vacation lets a criminal know that you aren’t home.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top of pictures that plainly give away too much information, even trickier</a:t>
            </a:r>
            <a:r>
              <a:rPr lang="en-US" sz="1200" kern="1200" baseline="0" dirty="0">
                <a:solidFill>
                  <a:schemeClr val="tx1"/>
                </a:solidFill>
                <a:effectLst/>
                <a:latin typeface="+mn-lt"/>
                <a:ea typeface="+mn-ea"/>
                <a:cs typeface="+mn-cs"/>
              </a:rPr>
              <a:t> is the information that you may be giving away without knowing it through photo geotagging. </a:t>
            </a:r>
            <a:r>
              <a:rPr lang="en-US" sz="1200" kern="1200" dirty="0">
                <a:solidFill>
                  <a:schemeClr val="tx1"/>
                </a:solidFill>
                <a:effectLst/>
                <a:latin typeface="+mn-lt"/>
                <a:ea typeface="+mn-ea"/>
                <a:cs typeface="+mn-cs"/>
              </a:rPr>
              <a:t>Geotagging is the process of embedding the exact geographic coordinates of where a picture was taken with a smart device, such as a cell phone, tablet, camera or other device that has a location service. If a person posts or shares a picture that was geotag enabled, anyone viewing that picture can see the exact location of where that picture was taken – the address of the house, school or vacation spot where you</a:t>
            </a:r>
            <a:r>
              <a:rPr lang="en-US" sz="1200" kern="1200" baseline="0" dirty="0">
                <a:solidFill>
                  <a:schemeClr val="tx1"/>
                </a:solidFill>
                <a:effectLst/>
                <a:latin typeface="+mn-lt"/>
                <a:ea typeface="+mn-ea"/>
                <a:cs typeface="+mn-cs"/>
              </a:rPr>
              <a:t> or a family member</a:t>
            </a:r>
            <a:r>
              <a:rPr lang="en-US" sz="1200" kern="1200" dirty="0">
                <a:solidFill>
                  <a:schemeClr val="tx1"/>
                </a:solidFill>
                <a:effectLst/>
                <a:latin typeface="+mn-lt"/>
                <a:ea typeface="+mn-ea"/>
                <a:cs typeface="+mn-cs"/>
              </a:rPr>
              <a:t> is located.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can be turned off but you need to be careful</a:t>
            </a:r>
            <a:r>
              <a:rPr lang="en-US" sz="1200" kern="1200" baseline="0" dirty="0">
                <a:solidFill>
                  <a:schemeClr val="tx1"/>
                </a:solidFill>
                <a:effectLst/>
                <a:latin typeface="+mn-lt"/>
                <a:ea typeface="+mn-ea"/>
                <a:cs typeface="+mn-cs"/>
              </a:rPr>
              <a:t> when doing so.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25</a:t>
            </a:fld>
            <a:endParaRPr lang="en-US"/>
          </a:p>
        </p:txBody>
      </p:sp>
    </p:spTree>
    <p:extLst>
      <p:ext uri="{BB962C8B-B14F-4D97-AF65-F5344CB8AC3E}">
        <p14:creationId xmlns:p14="http://schemas.microsoft.com/office/powerpoint/2010/main" val="4003605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Because</a:t>
            </a:r>
            <a:r>
              <a:rPr lang="en-US" sz="1200" kern="1200" dirty="0">
                <a:solidFill>
                  <a:schemeClr val="tx1"/>
                </a:solidFill>
                <a:effectLst/>
                <a:latin typeface="+mn-lt"/>
                <a:ea typeface="+mn-ea"/>
                <a:cs typeface="+mn-cs"/>
              </a:rPr>
              <a:t> many location services can also tell emergency services or family members where you are located, you should only deactivate geolocation from pictures. Leave other geolocation apps and services in place.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Check with your cellphone provider for instructions on how you can change the settings on your specific device.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26</a:t>
            </a:fld>
            <a:endParaRPr lang="en-US"/>
          </a:p>
        </p:txBody>
      </p:sp>
    </p:spTree>
    <p:extLst>
      <p:ext uri="{BB962C8B-B14F-4D97-AF65-F5344CB8AC3E}">
        <p14:creationId xmlns:p14="http://schemas.microsoft.com/office/powerpoint/2010/main" val="256102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solidFill>
                  <a:srgbClr val="223645"/>
                </a:solidFill>
              </a:rPr>
              <a:t>Top Tips:</a:t>
            </a:r>
          </a:p>
          <a:p>
            <a:pPr marL="0" indent="0">
              <a:buFont typeface="+mj-lt"/>
              <a:buNone/>
            </a:pPr>
            <a:r>
              <a:rPr lang="en-US" sz="1200" dirty="0">
                <a:solidFill>
                  <a:srgbClr val="223645"/>
                </a:solidFill>
              </a:rPr>
              <a:t>Think before you click.</a:t>
            </a:r>
          </a:p>
          <a:p>
            <a:pPr marL="0" indent="0">
              <a:buFont typeface="+mj-lt"/>
              <a:buNone/>
            </a:pPr>
            <a:r>
              <a:rPr lang="en-US" sz="1200" dirty="0">
                <a:solidFill>
                  <a:srgbClr val="223645"/>
                </a:solidFill>
              </a:rPr>
              <a:t>Get anti-virus protection and keep it updated.</a:t>
            </a:r>
          </a:p>
          <a:p>
            <a:pPr marL="0" indent="0">
              <a:buFont typeface="+mj-lt"/>
              <a:buNone/>
            </a:pPr>
            <a:r>
              <a:rPr lang="en-US" sz="1200" dirty="0">
                <a:solidFill>
                  <a:srgbClr val="223645"/>
                </a:solidFill>
              </a:rPr>
              <a:t>Keep your computer software and device apps updated.</a:t>
            </a:r>
          </a:p>
          <a:p>
            <a:pPr marL="0" indent="0">
              <a:buFont typeface="+mj-lt"/>
              <a:buNone/>
            </a:pPr>
            <a:r>
              <a:rPr lang="en-US" sz="1200" dirty="0">
                <a:solidFill>
                  <a:srgbClr val="223645"/>
                </a:solidFill>
              </a:rPr>
              <a:t>Back-up your pictures and documents.</a:t>
            </a:r>
          </a:p>
          <a:p>
            <a:pPr marL="0" indent="0">
              <a:buFont typeface="+mj-lt"/>
              <a:buNone/>
            </a:pPr>
            <a:r>
              <a:rPr lang="en-US" sz="1200" dirty="0">
                <a:solidFill>
                  <a:srgbClr val="223645"/>
                </a:solidFill>
              </a:rPr>
              <a:t>Create strong, unique passwords for every site.</a:t>
            </a:r>
          </a:p>
          <a:p>
            <a:pPr marL="0" indent="0">
              <a:buFont typeface="+mj-lt"/>
              <a:buNone/>
            </a:pPr>
            <a:r>
              <a:rPr lang="en-US" sz="1200" dirty="0">
                <a:solidFill>
                  <a:srgbClr val="223645"/>
                </a:solidFill>
              </a:rPr>
              <a:t>Be careful on public Wi-Fi connections.</a:t>
            </a:r>
          </a:p>
          <a:p>
            <a:pPr marL="0" indent="0">
              <a:buFont typeface="+mj-lt"/>
              <a:buNone/>
            </a:pPr>
            <a:r>
              <a:rPr lang="en-US" sz="1200" dirty="0">
                <a:solidFill>
                  <a:srgbClr val="223645"/>
                </a:solidFill>
              </a:rPr>
              <a:t>Question what you see in e-mails and pop-ups.</a:t>
            </a:r>
          </a:p>
          <a:p>
            <a:pPr marL="0" indent="0">
              <a:buFont typeface="+mj-lt"/>
              <a:buNone/>
            </a:pPr>
            <a:r>
              <a:rPr lang="en-US" sz="1200" dirty="0">
                <a:solidFill>
                  <a:srgbClr val="223645"/>
                </a:solidFill>
              </a:rPr>
              <a:t>Download and stream from proper sites only.</a:t>
            </a:r>
          </a:p>
          <a:p>
            <a:pPr marL="0" indent="0">
              <a:buFont typeface="+mj-lt"/>
              <a:buNone/>
            </a:pPr>
            <a:r>
              <a:rPr lang="en-US" sz="1200" dirty="0">
                <a:solidFill>
                  <a:srgbClr val="223645"/>
                </a:solidFill>
              </a:rPr>
              <a:t>Do not post sensitive information on social media sites.</a:t>
            </a:r>
          </a:p>
          <a:p>
            <a:pPr marL="0" indent="0">
              <a:buFont typeface="+mj-lt"/>
              <a:buNone/>
            </a:pPr>
            <a:r>
              <a:rPr lang="en-US" sz="1200" dirty="0">
                <a:solidFill>
                  <a:srgbClr val="223645"/>
                </a:solidFill>
              </a:rPr>
              <a:t>Be mindful of e-mail and phone call fraud attempts.</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27</a:t>
            </a:fld>
            <a:endParaRPr lang="en-US"/>
          </a:p>
        </p:txBody>
      </p:sp>
    </p:spTree>
    <p:extLst>
      <p:ext uri="{BB962C8B-B14F-4D97-AF65-F5344CB8AC3E}">
        <p14:creationId xmlns:p14="http://schemas.microsoft.com/office/powerpoint/2010/main" val="69839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Thank the audience for their</a:t>
            </a:r>
            <a:r>
              <a:rPr lang="en-CA" baseline="0" dirty="0"/>
              <a:t> time and invite any questions. </a:t>
            </a:r>
            <a:endParaRPr lang="en-CA"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28</a:t>
            </a:fld>
            <a:endParaRPr lang="en-US"/>
          </a:p>
        </p:txBody>
      </p:sp>
    </p:spTree>
    <p:extLst>
      <p:ext uri="{BB962C8B-B14F-4D97-AF65-F5344CB8AC3E}">
        <p14:creationId xmlns:p14="http://schemas.microsoft.com/office/powerpoint/2010/main" val="44576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For many of us, the internet</a:t>
            </a:r>
            <a:r>
              <a:rPr lang="en-US" baseline="0" dirty="0">
                <a:latin typeface="Times New Roman" pitchFamily="18" charset="0"/>
              </a:rPr>
              <a:t> has become an important part of our lives. There are many benefits to using it like keeping up with family and friends, playing games, and learning new things. What do you do on the internet?  Do you ever wonder why sometimes it seems like your children or grandchildren can use internet connected devices so easily while you sometimes struggle to check your e-mail or know which internet sites are safe to visit? Or how to bank safely? You certainly are not alone in this and there is an explanation.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Times New Roman" pitchFamily="18" charset="0"/>
            </a:endParaRPr>
          </a:p>
          <a:p>
            <a:r>
              <a:rPr lang="en-US" sz="1200" kern="1200" dirty="0">
                <a:solidFill>
                  <a:schemeClr val="tx1"/>
                </a:solidFill>
                <a:effectLst/>
                <a:latin typeface="+mn-lt"/>
                <a:ea typeface="+mn-ea"/>
                <a:cs typeface="+mn-cs"/>
              </a:rPr>
              <a:t>Many of us were not born into today’s cyber world meaning we’re “Digital Immigrants.” But, today’s generation</a:t>
            </a:r>
            <a:r>
              <a:rPr lang="en-US" sz="1200" kern="1200" baseline="0" dirty="0">
                <a:solidFill>
                  <a:schemeClr val="tx1"/>
                </a:solidFill>
                <a:effectLst/>
                <a:latin typeface="+mn-lt"/>
                <a:ea typeface="+mn-ea"/>
                <a:cs typeface="+mn-cs"/>
              </a:rPr>
              <a:t> are</a:t>
            </a:r>
            <a:r>
              <a:rPr lang="en-US" sz="1200" kern="1200" dirty="0">
                <a:solidFill>
                  <a:schemeClr val="tx1"/>
                </a:solidFill>
                <a:effectLst/>
                <a:latin typeface="+mn-lt"/>
                <a:ea typeface="+mn-ea"/>
                <a:cs typeface="+mn-cs"/>
              </a:rPr>
              <a:t> considered “Digital Natives” since they were born into an interconnected world. The internet allows access to vast amounts of information where we can find nearly anything we can imagine.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Unfortunately, the internet has also created a platform for criminal activity and a place where people can pretend to be anyone they want.</a:t>
            </a:r>
          </a:p>
          <a:p>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will focus on a couple of key areas today including safe online interactions and device safety.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Times New Roman" pitchFamily="18" charset="0"/>
              </a:rPr>
              <a:t>Let’s begin with a few basic terms to start surfing the internet safely.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4</a:t>
            </a:fld>
            <a:endParaRPr lang="en-US"/>
          </a:p>
        </p:txBody>
      </p:sp>
    </p:spTree>
    <p:extLst>
      <p:ext uri="{BB962C8B-B14F-4D97-AF65-F5344CB8AC3E}">
        <p14:creationId xmlns:p14="http://schemas.microsoft.com/office/powerpoint/2010/main" val="3226042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internet is a powerful and useful tool, but in the same way that you wouldn’t head out in your car without buckling your seat belt or ride a bike without a helmet, you shouldn’t venture online without taking some basic precautions. Learning about some of the existing threats can help you enjoy a safer, happier internet experience. We’ll go over these more in depth</a:t>
            </a:r>
            <a:r>
              <a:rPr lang="en-US" baseline="0" dirty="0"/>
              <a:t> later, but you’ll be hearing about them while going through the presentation.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Malware</a:t>
            </a:r>
            <a:r>
              <a:rPr lang="en-US" sz="1200" baseline="0" dirty="0"/>
              <a:t> is malicious software used to gain access to your computer. You’ve probably heard of the term “virus.”  These </a:t>
            </a:r>
            <a:r>
              <a:rPr lang="en-US" dirty="0"/>
              <a:t>are harmful computer programs.</a:t>
            </a:r>
            <a:r>
              <a:rPr lang="en-US" baseline="0" dirty="0"/>
              <a:t> A</a:t>
            </a:r>
            <a:r>
              <a:rPr lang="en-US" dirty="0"/>
              <a:t>ll are designed to spread themselves from one computer to another through the internet. Most commonly, they are designed to give the criminals who create them some sort of access to those computers to steal personal information.</a:t>
            </a:r>
            <a:r>
              <a:rPr lang="en-US" sz="1200" baseline="0" dirty="0"/>
              <a:t>  </a:t>
            </a:r>
            <a:r>
              <a:rPr lang="en-US" b="1" dirty="0"/>
              <a:t>Phishing</a:t>
            </a:r>
            <a:r>
              <a:rPr lang="en-US" dirty="0"/>
              <a:t> is an </a:t>
            </a:r>
            <a:r>
              <a:rPr lang="en-US" sz="1200" kern="1200" dirty="0">
                <a:solidFill>
                  <a:schemeClr val="tx1"/>
                </a:solidFill>
                <a:effectLst/>
                <a:latin typeface="+mn-lt"/>
                <a:ea typeface="+mn-ea"/>
                <a:cs typeface="+mn-cs"/>
              </a:rPr>
              <a:t>attempt from a criminal to steal your financial or personal information by pretending to be someone else and tricking you into clicking a malicious link or opening a malicious attachment.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term </a:t>
            </a:r>
            <a:r>
              <a:rPr lang="en-US" b="1" dirty="0"/>
              <a:t>“Cloud” </a:t>
            </a:r>
            <a:r>
              <a:rPr lang="en-US" dirty="0"/>
              <a:t>is</a:t>
            </a:r>
            <a:r>
              <a:rPr lang="en-US" baseline="0" dirty="0"/>
              <a:t> used to describe a remote service that can store your information for you like documents and pictures. In other words, you can store something in the cloud without having to take up room on your own computer.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a:t>
            </a:r>
            <a:r>
              <a:rPr lang="en-US" baseline="0" dirty="0"/>
              <a:t> may have tried to access the internet outside of your home on a portable device like a phone, laptop, or tablet; perhaps at a hotel or coffee shop. You were accessing the wireless internet, or </a:t>
            </a:r>
            <a:r>
              <a:rPr lang="en-US" b="1" i="0" baseline="0" dirty="0"/>
              <a:t>Wi-Fi</a:t>
            </a:r>
            <a:r>
              <a:rPr lang="en-US" baseline="0" dirty="0"/>
              <a:t>. This is simply technology that allows you to connect to the internet without wires. Many of you have this set up in your home.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Speaking of those portable devices like phones and tablets, when you go to download something onto your phone like a game or social network, you are downloading an Application, or commonly referred to as an </a:t>
            </a:r>
            <a:r>
              <a:rPr lang="en-US" b="1" baseline="0" dirty="0"/>
              <a:t>App</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things first, lets start with possibly the single most important thing for you to remember today.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5</a:t>
            </a:fld>
            <a:endParaRPr lang="en-US"/>
          </a:p>
        </p:txBody>
      </p:sp>
    </p:spTree>
    <p:extLst>
      <p:ext uri="{BB962C8B-B14F-4D97-AF65-F5344CB8AC3E}">
        <p14:creationId xmlns:p14="http://schemas.microsoft.com/office/powerpoint/2010/main" val="40895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Always start with an anti-virus! You can access good and free anti-virus software or you can pay for one. Some of the free anti-virus software may not have as many advanced features as the paid ones but are still good options for malware protection. Your</a:t>
            </a:r>
            <a:r>
              <a:rPr lang="en-US" sz="1200" kern="1200" baseline="0" dirty="0">
                <a:solidFill>
                  <a:schemeClr val="tx1"/>
                </a:solidFill>
                <a:effectLst/>
                <a:latin typeface="+mn-lt"/>
                <a:ea typeface="+mn-ea"/>
                <a:cs typeface="+mn-cs"/>
              </a:rPr>
              <a:t> machine may have come with one when you bought it, or you can always go back to the store and get one. But, getting the anti-virus isn’t enough.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Your anti-virus software is only as good as you allow it to be.</a:t>
            </a:r>
            <a:r>
              <a:rPr lang="en-US" sz="1200" kern="1200" baseline="0" dirty="0">
                <a:solidFill>
                  <a:schemeClr val="tx1"/>
                </a:solidFill>
                <a:effectLst/>
                <a:latin typeface="+mn-lt"/>
                <a:ea typeface="+mn-ea"/>
                <a:cs typeface="+mn-cs"/>
              </a:rPr>
              <a:t> You</a:t>
            </a:r>
            <a:r>
              <a:rPr lang="en-US" sz="1200" kern="1200" dirty="0">
                <a:solidFill>
                  <a:schemeClr val="tx1"/>
                </a:solidFill>
                <a:effectLst/>
                <a:latin typeface="+mn-lt"/>
                <a:ea typeface="+mn-ea"/>
                <a:cs typeface="+mn-cs"/>
              </a:rPr>
              <a:t>’ve got to keep it updated. Programs on your computer, especially your anti-virus, need to be updated regularly. What does an update do? Every time a hacker finds a weak spot, the company sends out a patch to repair the hole. Updates can also install new features or fix simple problems. In most cases, you can set the anti-virus software to retrieve the updates automatically. Set your system for these automatic updates so you don’t create extended periods of potential vulnerability to the bad guys.</a:t>
            </a:r>
          </a:p>
          <a:p>
            <a:r>
              <a:rPr lang="en-US" sz="1200" b="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your computer does become infected and you cannot get rid of the malware, you may need to have your computer’s software reinstalled. </a:t>
            </a:r>
            <a:r>
              <a:rPr lang="en-US" b="0" u="none" dirty="0"/>
              <a:t>You may end up losing your data and have to rebuy software</a:t>
            </a:r>
            <a:r>
              <a:rPr lang="en-US" b="0" u="none" baseline="0" dirty="0"/>
              <a:t> or your operating system; s</a:t>
            </a:r>
            <a:r>
              <a:rPr lang="en-US" b="0" u="none" dirty="0"/>
              <a:t>ometimes costing several hundreds</a:t>
            </a:r>
            <a:r>
              <a:rPr lang="en-US" b="0" u="none" baseline="0" dirty="0"/>
              <a:t> of dollars</a:t>
            </a:r>
            <a:r>
              <a:rPr lang="en-US" b="0" u="none" dirty="0"/>
              <a:t>. We’ll talk about how to back</a:t>
            </a:r>
            <a:r>
              <a:rPr lang="en-US" b="0" u="none" baseline="0" dirty="0"/>
              <a:t> up your data in a few minutes in case this does happen to you.  But again, hopefully with the right precautions such as having anti-virus and keeping it updated, you’ll have a better chance of staying safe. Other programs on your computer should be updated, too. </a:t>
            </a:r>
            <a:endParaRPr lang="en-US" b="0" u="none"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6</a:t>
            </a:fld>
            <a:endParaRPr lang="en-US"/>
          </a:p>
        </p:txBody>
      </p:sp>
    </p:spTree>
    <p:extLst>
      <p:ext uri="{BB962C8B-B14F-4D97-AF65-F5344CB8AC3E}">
        <p14:creationId xmlns:p14="http://schemas.microsoft.com/office/powerpoint/2010/main" val="382182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includes your computer</a:t>
            </a:r>
            <a:r>
              <a:rPr lang="en-US" baseline="0" dirty="0"/>
              <a:t> or device</a:t>
            </a:r>
            <a:r>
              <a:rPr lang="en-US" dirty="0"/>
              <a:t> operating system such</a:t>
            </a:r>
            <a:r>
              <a:rPr lang="en-US" baseline="0" dirty="0"/>
              <a:t> Windows or Apple OSX  and internet browser such as</a:t>
            </a:r>
            <a:r>
              <a:rPr lang="en-US" sz="1200" kern="1200" dirty="0">
                <a:solidFill>
                  <a:schemeClr val="tx1"/>
                </a:solidFill>
                <a:effectLst/>
                <a:latin typeface="+mn-lt"/>
                <a:ea typeface="+mn-ea"/>
                <a:cs typeface="+mn-cs"/>
              </a:rPr>
              <a:t> Google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Chrome, Mozilla Firefox, Apple Safari, or Microsoft Internet Explorer or Edge.</a:t>
            </a:r>
            <a:r>
              <a:rPr lang="en-US" dirty="0"/>
              <a:t> Even programs such as word</a:t>
            </a:r>
            <a:r>
              <a:rPr lang="en-US" baseline="0" dirty="0"/>
              <a:t> processors or tax software will have updates for protection</a:t>
            </a:r>
            <a:r>
              <a:rPr lang="en-US" dirty="0"/>
              <a:t>. Many of the updates that address security issues can be scheduled to run automatically, but either way, you will be notified by the program when</a:t>
            </a:r>
            <a:r>
              <a:rPr lang="en-US" baseline="0" dirty="0"/>
              <a:t> it is time for an update. All you need to do is follow the instructions</a:t>
            </a:r>
            <a:r>
              <a:rPr lang="en-US" dirty="0"/>
              <a:t>.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Equally</a:t>
            </a:r>
            <a:r>
              <a:rPr lang="en-US" sz="1200" baseline="0" dirty="0"/>
              <a:t> as important for your protection is creating safe passwords. </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7</a:t>
            </a:fld>
            <a:endParaRPr lang="en-US"/>
          </a:p>
        </p:txBody>
      </p:sp>
    </p:spTree>
    <p:extLst>
      <p:ext uri="{BB962C8B-B14F-4D97-AF65-F5344CB8AC3E}">
        <p14:creationId xmlns:p14="http://schemas.microsoft.com/office/powerpoint/2010/main" val="137921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know how tough it is in today’s cyber world. It seems like every day you hear of another company or bank being hacked. People are hacked everyday too; often, it is due to a poor password. We all have dozens of passwords to remember and the minimum requirements are getting bigger. Passwords used to be just that - a word; and often with only four characters. Now sites and apps require you to have 12 or more characters with numbers, capital letters and symbols.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password requirements are not going to get shorter or easier so you might want to get ahead of the game. Ever</a:t>
            </a:r>
            <a:r>
              <a:rPr lang="en-US" sz="1200" kern="1200" baseline="0" dirty="0">
                <a:solidFill>
                  <a:schemeClr val="tx1"/>
                </a:solidFill>
                <a:effectLst/>
                <a:latin typeface="+mn-lt"/>
                <a:ea typeface="+mn-ea"/>
                <a:cs typeface="+mn-cs"/>
              </a:rPr>
              <a:t> wonder how you can possibly remember all of these passwords while still making them secure?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Make each password a phrase, a saying or even lyrics from a song. Just put all the letters and numbers together</a:t>
            </a:r>
            <a:r>
              <a:rPr lang="en-US" sz="1200" kern="1200" baseline="0" dirty="0">
                <a:solidFill>
                  <a:schemeClr val="tx1"/>
                </a:solidFill>
                <a:effectLst/>
                <a:latin typeface="+mn-lt"/>
                <a:ea typeface="+mn-ea"/>
                <a:cs typeface="+mn-cs"/>
              </a:rPr>
              <a:t> and y</a:t>
            </a:r>
            <a:r>
              <a:rPr lang="en-US" sz="1200" kern="1200" dirty="0">
                <a:solidFill>
                  <a:schemeClr val="tx1"/>
                </a:solidFill>
                <a:effectLst/>
                <a:latin typeface="+mn-lt"/>
                <a:ea typeface="+mn-ea"/>
                <a:cs typeface="+mn-cs"/>
              </a:rPr>
              <a:t>ou are on your way to a new “password.”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not use: Passwords obtained from previous breaches, dictionary words, repetitive or sequential characters (</a:t>
            </a:r>
            <a:r>
              <a:rPr lang="en-US" sz="1200" b="0" i="0" kern="1200" dirty="0" err="1">
                <a:solidFill>
                  <a:schemeClr val="tx1"/>
                </a:solidFill>
                <a:effectLst/>
                <a:latin typeface="+mn-lt"/>
                <a:ea typeface="+mn-ea"/>
                <a:cs typeface="+mn-cs"/>
              </a:rPr>
              <a:t>aaaaa</a:t>
            </a:r>
            <a:r>
              <a:rPr lang="en-US" sz="1200" b="0" i="0" kern="1200" dirty="0">
                <a:solidFill>
                  <a:schemeClr val="tx1"/>
                </a:solidFill>
                <a:effectLst/>
                <a:latin typeface="+mn-lt"/>
                <a:ea typeface="+mn-ea"/>
                <a:cs typeface="+mn-cs"/>
              </a:rPr>
              <a:t> or 123456) and context-specific words like the name or purpose of the site requiring the password. </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never to share your passwords.  Use passwords on lock screens for all mobile devices and computers.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8</a:t>
            </a:fld>
            <a:endParaRPr lang="en-US"/>
          </a:p>
        </p:txBody>
      </p:sp>
    </p:spTree>
    <p:extLst>
      <p:ext uri="{BB962C8B-B14F-4D97-AF65-F5344CB8AC3E}">
        <p14:creationId xmlns:p14="http://schemas.microsoft.com/office/powerpoint/2010/main" val="218343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more option when it comes to passwords and that is using software</a:t>
            </a:r>
            <a:r>
              <a:rPr lang="en-US" baseline="0" dirty="0"/>
              <a:t> to securely store your passwords for you. There are several companies that provide password vaults that will store your passwords and secret questions. This is very similar to a bank vault - you keep your precious items hidden together and have a key to get in. </a:t>
            </a:r>
          </a:p>
          <a:p>
            <a:endParaRPr lang="en-US" baseline="0" dirty="0"/>
          </a:p>
          <a:p>
            <a:r>
              <a:rPr lang="en-US" baseline="0" dirty="0"/>
              <a:t>As long as you are using a legitimate company, this can be quite safe and easy to use. When you go onto your internet sites like banking or shopping, your username and password fields will be filled in for you after you begin using the vault. Thus, you don’t have to remember your login information. However, you will have a master password in order to use password vaults. This password needs to be very long and secure and more important, you cannot forget this master password as it is your secret key to get in. </a:t>
            </a:r>
          </a:p>
          <a:p>
            <a:endParaRPr lang="en-US" baseline="0" dirty="0"/>
          </a:p>
          <a:p>
            <a:r>
              <a:rPr lang="en-US" baseline="0" dirty="0"/>
              <a:t>You may be wondering how this can be safe! Password vault companies use very advanced techniques to keep your passwords safe like scrambling your passwords on their end so that if anyone does hack the company, the information the bad guys get would be useless to them. </a:t>
            </a:r>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9</a:t>
            </a:fld>
            <a:endParaRPr lang="en-US"/>
          </a:p>
        </p:txBody>
      </p:sp>
    </p:spTree>
    <p:extLst>
      <p:ext uri="{BB962C8B-B14F-4D97-AF65-F5344CB8AC3E}">
        <p14:creationId xmlns:p14="http://schemas.microsoft.com/office/powerpoint/2010/main" val="86276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Hackers</a:t>
            </a:r>
            <a:r>
              <a:rPr lang="en-US" b="0" u="none" baseline="0" dirty="0"/>
              <a:t> have gotten pretty crafty in intercepting communications and one of the ways they do it is through open Wi-Fi. Remember, Wi-Fi is wireless internet. If you are in a coffee shop or hotel and you see free, available internet connection,  always think twice and use caution. Never have your devices set to auto-connect to open wireless. You can look at these options in your device’s settings.  If you’re logging into the internet to check where the closest restaurant is from your hotel or getting directions, that is much safer than accessing the Wi-Fi and logging into sensitive accounts like e-mail, banking, or anywhere that you may input a credit card.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While using Wi-Fi available through a username and password given to you at a hotel is often safer than one without a password, this does not mean that it is always secure enough to access sensitive information.  If you must access banking, it is suggested that you use your phone’s internet through your data plan instead of the Wi-Fi.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Even at home, there are a couple of other areas to consider when accessing or providing sensitive information when doing activities online like banking and shopping.</a:t>
            </a:r>
            <a:endParaRPr lang="en-US" dirty="0"/>
          </a:p>
          <a:p>
            <a:endParaRPr lang="en-US" dirty="0"/>
          </a:p>
        </p:txBody>
      </p:sp>
      <p:sp>
        <p:nvSpPr>
          <p:cNvPr id="4" name="Slide Number Placeholder 3"/>
          <p:cNvSpPr>
            <a:spLocks noGrp="1"/>
          </p:cNvSpPr>
          <p:nvPr>
            <p:ph type="sldNum" sz="quarter" idx="5"/>
          </p:nvPr>
        </p:nvSpPr>
        <p:spPr/>
        <p:txBody>
          <a:bodyPr/>
          <a:lstStyle/>
          <a:p>
            <a:fld id="{59532A8D-3E4F-E94F-BADF-A8C0124826B6}" type="slidenum">
              <a:rPr lang="en-US" smtClean="0"/>
              <a:t>10</a:t>
            </a:fld>
            <a:endParaRPr lang="en-US"/>
          </a:p>
        </p:txBody>
      </p:sp>
    </p:spTree>
    <p:extLst>
      <p:ext uri="{BB962C8B-B14F-4D97-AF65-F5344CB8AC3E}">
        <p14:creationId xmlns:p14="http://schemas.microsoft.com/office/powerpoint/2010/main" val="164465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28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0523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ADFCEC-6504-7746-ACF6-E3D2D4836660}"/>
              </a:ext>
            </a:extLst>
          </p:cNvPr>
          <p:cNvPicPr>
            <a:picLocks noChangeAspect="1"/>
          </p:cNvPicPr>
          <p:nvPr userDrawn="1"/>
        </p:nvPicPr>
        <p:blipFill>
          <a:blip r:embed="rId3"/>
          <a:stretch>
            <a:fillRect/>
          </a:stretch>
        </p:blipFill>
        <p:spPr>
          <a:xfrm>
            <a:off x="0" y="1380344"/>
            <a:ext cx="12192000" cy="4097311"/>
          </a:xfrm>
          <a:prstGeom prst="rect">
            <a:avLst/>
          </a:prstGeom>
        </p:spPr>
      </p:pic>
    </p:spTree>
    <p:extLst>
      <p:ext uri="{BB962C8B-B14F-4D97-AF65-F5344CB8AC3E}">
        <p14:creationId xmlns:p14="http://schemas.microsoft.com/office/powerpoint/2010/main" val="2240003436"/>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7EFCFE-FD27-AF4B-829A-97DD7DCDC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D8582-EB75-3A44-80ED-4F6406199B84}" type="datetimeFigureOut">
              <a:rPr lang="en-US" smtClean="0"/>
              <a:t>11/19/18</a:t>
            </a:fld>
            <a:endParaRPr lang="en-US"/>
          </a:p>
        </p:txBody>
      </p:sp>
      <p:sp>
        <p:nvSpPr>
          <p:cNvPr id="5" name="Footer Placeholder 4">
            <a:extLst>
              <a:ext uri="{FF2B5EF4-FFF2-40B4-BE49-F238E27FC236}">
                <a16:creationId xmlns:a16="http://schemas.microsoft.com/office/drawing/2014/main" id="{D99F875D-640C-144A-BACF-8C27ACD8E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052186-0899-084E-8130-61E96F6448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75979-F8F9-7240-B046-1764138D2D9F}" type="slidenum">
              <a:rPr lang="en-US" smtClean="0"/>
              <a:t>‹#›</a:t>
            </a:fld>
            <a:endParaRPr lang="en-US"/>
          </a:p>
        </p:txBody>
      </p:sp>
      <p:pic>
        <p:nvPicPr>
          <p:cNvPr id="7" name="Picture 6">
            <a:extLst>
              <a:ext uri="{FF2B5EF4-FFF2-40B4-BE49-F238E27FC236}">
                <a16:creationId xmlns:a16="http://schemas.microsoft.com/office/drawing/2014/main" id="{CB73A3DD-17AE-C940-8AFB-A5B8F939245F}"/>
              </a:ext>
            </a:extLst>
          </p:cNvPr>
          <p:cNvPicPr>
            <a:picLocks noChangeAspect="1"/>
          </p:cNvPicPr>
          <p:nvPr userDrawn="1"/>
        </p:nvPicPr>
        <p:blipFill>
          <a:blip r:embed="rId4"/>
          <a:stretch>
            <a:fillRect/>
          </a:stretch>
        </p:blipFill>
        <p:spPr>
          <a:xfrm>
            <a:off x="0" y="5925995"/>
            <a:ext cx="12192000" cy="932005"/>
          </a:xfrm>
          <a:prstGeom prst="rect">
            <a:avLst/>
          </a:prstGeom>
        </p:spPr>
      </p:pic>
      <p:pic>
        <p:nvPicPr>
          <p:cNvPr id="8" name="Picture 7">
            <a:extLst>
              <a:ext uri="{FF2B5EF4-FFF2-40B4-BE49-F238E27FC236}">
                <a16:creationId xmlns:a16="http://schemas.microsoft.com/office/drawing/2014/main" id="{FDA7DA53-266F-344C-97DE-2D909BE0962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0965" y="6098744"/>
            <a:ext cx="3477137" cy="586505"/>
          </a:xfrm>
          <a:prstGeom prst="rect">
            <a:avLst/>
          </a:prstGeom>
        </p:spPr>
      </p:pic>
    </p:spTree>
    <p:extLst>
      <p:ext uri="{BB962C8B-B14F-4D97-AF65-F5344CB8AC3E}">
        <p14:creationId xmlns:p14="http://schemas.microsoft.com/office/powerpoint/2010/main" val="74738055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638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A8FF5C-859C-8444-8763-795E42DEBB54}"/>
              </a:ext>
            </a:extLst>
          </p:cNvPr>
          <p:cNvPicPr>
            <a:picLocks noChangeAspect="1"/>
          </p:cNvPicPr>
          <p:nvPr/>
        </p:nvPicPr>
        <p:blipFill>
          <a:blip r:embed="rId3" cstate="print">
            <a:duotone>
              <a:prstClr val="black"/>
              <a:srgbClr val="223645">
                <a:tint val="45000"/>
                <a:satMod val="400000"/>
              </a:srgbClr>
            </a:duotone>
            <a:extLst>
              <a:ext uri="{28A0092B-C50C-407E-A947-70E740481C1C}">
                <a14:useLocalDpi xmlns:a14="http://schemas.microsoft.com/office/drawing/2010/main" val="0"/>
              </a:ext>
            </a:extLst>
          </a:blip>
          <a:stretch>
            <a:fillRect/>
          </a:stretch>
        </p:blipFill>
        <p:spPr>
          <a:xfrm>
            <a:off x="1482437" y="1934691"/>
            <a:ext cx="3088239" cy="3088239"/>
          </a:xfrm>
          <a:prstGeom prst="rect">
            <a:avLst/>
          </a:prstGeom>
          <a:ln w="19050">
            <a:solidFill>
              <a:srgbClr val="E17B25"/>
            </a:solidFill>
          </a:ln>
        </p:spPr>
      </p:pic>
      <p:sp>
        <p:nvSpPr>
          <p:cNvPr id="5" name="TextBox 4">
            <a:extLst>
              <a:ext uri="{FF2B5EF4-FFF2-40B4-BE49-F238E27FC236}">
                <a16:creationId xmlns:a16="http://schemas.microsoft.com/office/drawing/2014/main" id="{92E595D7-285D-A34B-9E0C-9D9153F07234}"/>
              </a:ext>
            </a:extLst>
          </p:cNvPr>
          <p:cNvSpPr txBox="1"/>
          <p:nvPr/>
        </p:nvSpPr>
        <p:spPr>
          <a:xfrm>
            <a:off x="4977076" y="2140586"/>
            <a:ext cx="6731417" cy="2616101"/>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chemeClr val="tx1">
                    <a:lumMod val="65000"/>
                    <a:lumOff val="35000"/>
                  </a:schemeClr>
                </a:solidFill>
              </a:rPr>
              <a:t>Connect with caution</a:t>
            </a:r>
          </a:p>
          <a:p>
            <a:pPr marL="914400" lvl="1" indent="-457200">
              <a:buFont typeface="Arial" panose="020B0604020202020204" pitchFamily="34" charset="0"/>
              <a:buChar char="•"/>
            </a:pPr>
            <a:r>
              <a:rPr lang="en-US" sz="2800" dirty="0">
                <a:solidFill>
                  <a:schemeClr val="tx1">
                    <a:lumMod val="65000"/>
                    <a:lumOff val="35000"/>
                  </a:schemeClr>
                </a:solidFill>
              </a:rPr>
              <a:t>Do not auto-connect </a:t>
            </a:r>
          </a:p>
          <a:p>
            <a:pPr marL="914400" lvl="1" indent="-457200">
              <a:buFont typeface="Arial" panose="020B0604020202020204" pitchFamily="34" charset="0"/>
              <a:buChar char="•"/>
            </a:pPr>
            <a:r>
              <a:rPr lang="en-US" sz="2800" dirty="0">
                <a:solidFill>
                  <a:schemeClr val="tx1">
                    <a:lumMod val="65000"/>
                    <a:lumOff val="35000"/>
                  </a:schemeClr>
                </a:solidFill>
              </a:rPr>
              <a:t>Avoid banking </a:t>
            </a:r>
          </a:p>
          <a:p>
            <a:pPr marL="914400" lvl="1" indent="-457200">
              <a:buFont typeface="Arial" panose="020B0604020202020204" pitchFamily="34" charset="0"/>
              <a:buChar char="•"/>
            </a:pPr>
            <a:r>
              <a:rPr lang="en-US" sz="2800" dirty="0">
                <a:solidFill>
                  <a:schemeClr val="tx1">
                    <a:lumMod val="65000"/>
                    <a:lumOff val="35000"/>
                  </a:schemeClr>
                </a:solidFill>
              </a:rPr>
              <a:t>Avoid checking e-mail </a:t>
            </a:r>
          </a:p>
          <a:p>
            <a:pPr marL="914400" lvl="1" indent="-457200">
              <a:buFont typeface="Arial" panose="020B0604020202020204" pitchFamily="34" charset="0"/>
              <a:buChar char="•"/>
            </a:pPr>
            <a:r>
              <a:rPr lang="en-US" sz="2800" dirty="0">
                <a:solidFill>
                  <a:schemeClr val="tx1">
                    <a:lumMod val="65000"/>
                    <a:lumOff val="35000"/>
                  </a:schemeClr>
                </a:solidFill>
              </a:rPr>
              <a:t>Avoid making purchases </a:t>
            </a:r>
          </a:p>
          <a:p>
            <a:endParaRPr lang="en-US" sz="2400" dirty="0">
              <a:solidFill>
                <a:schemeClr val="tx1">
                  <a:lumMod val="65000"/>
                  <a:lumOff val="35000"/>
                </a:schemeClr>
              </a:solidFill>
            </a:endParaRPr>
          </a:p>
        </p:txBody>
      </p:sp>
      <p:sp>
        <p:nvSpPr>
          <p:cNvPr id="6" name="Title 3">
            <a:extLst>
              <a:ext uri="{FF2B5EF4-FFF2-40B4-BE49-F238E27FC236}">
                <a16:creationId xmlns:a16="http://schemas.microsoft.com/office/drawing/2014/main" id="{EAA03298-E857-1E44-AF99-FFC67D53FF2D}"/>
              </a:ext>
            </a:extLst>
          </p:cNvPr>
          <p:cNvSpPr txBox="1">
            <a:spLocks/>
          </p:cNvSpPr>
          <p:nvPr/>
        </p:nvSpPr>
        <p:spPr>
          <a:xfrm>
            <a:off x="459658" y="497265"/>
            <a:ext cx="2308942" cy="553998"/>
          </a:xfrm>
          <a:prstGeom prst="rect">
            <a:avLst/>
          </a:prstGeom>
        </p:spPr>
        <p:txBody>
          <a:bodyPr/>
          <a:lstStyle>
            <a:lvl1pPr>
              <a:defRPr>
                <a:latin typeface="+mj-lt"/>
                <a:ea typeface="+mj-ea"/>
                <a:cs typeface="+mj-cs"/>
              </a:defRPr>
            </a:lvl1pPr>
          </a:lstStyle>
          <a:p>
            <a:r>
              <a:rPr lang="en-US" sz="3600" kern="0" dirty="0">
                <a:solidFill>
                  <a:srgbClr val="E17B25"/>
                </a:solidFill>
              </a:rPr>
              <a:t>OPEN WIFI</a:t>
            </a:r>
          </a:p>
        </p:txBody>
      </p:sp>
    </p:spTree>
    <p:extLst>
      <p:ext uri="{BB962C8B-B14F-4D97-AF65-F5344CB8AC3E}">
        <p14:creationId xmlns:p14="http://schemas.microsoft.com/office/powerpoint/2010/main" val="22127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3">
            <a:extLst>
              <a:ext uri="{FF2B5EF4-FFF2-40B4-BE49-F238E27FC236}">
                <a16:creationId xmlns:a16="http://schemas.microsoft.com/office/drawing/2014/main" id="{783F5E38-E06C-054A-92C2-FF8A07D5B214}"/>
              </a:ext>
            </a:extLst>
          </p:cNvPr>
          <p:cNvSpPr/>
          <p:nvPr/>
        </p:nvSpPr>
        <p:spPr>
          <a:xfrm>
            <a:off x="1796334" y="1301844"/>
            <a:ext cx="8409207" cy="4362192"/>
          </a:xfrm>
          <a:custGeom>
            <a:avLst/>
            <a:gdLst/>
            <a:ahLst/>
            <a:cxnLst/>
            <a:rect l="l" t="t" r="r" b="b"/>
            <a:pathLst>
              <a:path w="9144000" h="1282700">
                <a:moveTo>
                  <a:pt x="0" y="0"/>
                </a:moveTo>
                <a:lnTo>
                  <a:pt x="9143998" y="0"/>
                </a:lnTo>
                <a:lnTo>
                  <a:pt x="9143998" y="1282094"/>
                </a:lnTo>
                <a:lnTo>
                  <a:pt x="0" y="1282094"/>
                </a:lnTo>
                <a:lnTo>
                  <a:pt x="0" y="0"/>
                </a:lnTo>
                <a:close/>
              </a:path>
            </a:pathLst>
          </a:custGeom>
          <a:solidFill>
            <a:srgbClr val="223645"/>
          </a:solidFill>
          <a:ln w="28575">
            <a:solidFill>
              <a:srgbClr val="E17B25"/>
            </a:solidFill>
          </a:ln>
        </p:spPr>
        <p:txBody>
          <a:bodyPr wrap="square" lIns="0" tIns="0" rIns="0" bIns="0" rtlCol="0"/>
          <a:lstStyle/>
          <a:p>
            <a:pPr marL="285750" indent="-285750">
              <a:buFont typeface="Arial" panose="020B0604020202020204" pitchFamily="34" charset="0"/>
              <a:buChar char="•"/>
            </a:pPr>
            <a:endParaRPr dirty="0">
              <a:solidFill>
                <a:schemeClr val="bg1"/>
              </a:solidFill>
            </a:endParaRPr>
          </a:p>
        </p:txBody>
      </p:sp>
      <p:sp>
        <p:nvSpPr>
          <p:cNvPr id="27" name="Rectangle 26">
            <a:extLst>
              <a:ext uri="{FF2B5EF4-FFF2-40B4-BE49-F238E27FC236}">
                <a16:creationId xmlns:a16="http://schemas.microsoft.com/office/drawing/2014/main" id="{391D7172-DDE8-DD47-B0D1-60B33F970BA0}"/>
              </a:ext>
            </a:extLst>
          </p:cNvPr>
          <p:cNvSpPr/>
          <p:nvPr/>
        </p:nvSpPr>
        <p:spPr>
          <a:xfrm>
            <a:off x="2335701" y="1663571"/>
            <a:ext cx="7442822" cy="784785"/>
          </a:xfrm>
          <a:prstGeom prst="rect">
            <a:avLst/>
          </a:prstGeom>
          <a:solidFill>
            <a:schemeClr val="bg1"/>
          </a:solidFill>
          <a:ln w="38100">
            <a:solidFill>
              <a:srgbClr val="E17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1443971-B326-9C4D-BB36-790C94D80438}"/>
              </a:ext>
            </a:extLst>
          </p:cNvPr>
          <p:cNvSpPr txBox="1"/>
          <p:nvPr/>
        </p:nvSpPr>
        <p:spPr>
          <a:xfrm>
            <a:off x="2417568" y="1844812"/>
            <a:ext cx="3948611" cy="769441"/>
          </a:xfrm>
          <a:prstGeom prst="rect">
            <a:avLst/>
          </a:prstGeom>
          <a:noFill/>
        </p:spPr>
        <p:txBody>
          <a:bodyPr wrap="square" rtlCol="0">
            <a:spAutoFit/>
          </a:bodyPr>
          <a:lstStyle/>
          <a:p>
            <a:r>
              <a:rPr lang="en-US" sz="2400" dirty="0">
                <a:solidFill>
                  <a:schemeClr val="tx1">
                    <a:lumMod val="75000"/>
                    <a:lumOff val="25000"/>
                  </a:schemeClr>
                </a:solidFill>
              </a:rPr>
              <a:t>https://www.yourbank.com/</a:t>
            </a:r>
            <a:r>
              <a:rPr lang="en-US" sz="2000" dirty="0"/>
              <a:t>			</a:t>
            </a:r>
          </a:p>
        </p:txBody>
      </p:sp>
      <p:sp>
        <p:nvSpPr>
          <p:cNvPr id="29" name="Oval 28">
            <a:extLst>
              <a:ext uri="{FF2B5EF4-FFF2-40B4-BE49-F238E27FC236}">
                <a16:creationId xmlns:a16="http://schemas.microsoft.com/office/drawing/2014/main" id="{657B13DC-0C06-B948-9CA7-0E2250BB5264}"/>
              </a:ext>
            </a:extLst>
          </p:cNvPr>
          <p:cNvSpPr/>
          <p:nvPr/>
        </p:nvSpPr>
        <p:spPr>
          <a:xfrm>
            <a:off x="7996108" y="1937401"/>
            <a:ext cx="211186" cy="196770"/>
          </a:xfrm>
          <a:prstGeom prst="ellipse">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D7BB564-25D0-614D-9F9A-2E47AA2AF5BC}"/>
              </a:ext>
            </a:extLst>
          </p:cNvPr>
          <p:cNvCxnSpPr/>
          <p:nvPr/>
        </p:nvCxnSpPr>
        <p:spPr>
          <a:xfrm flipH="1">
            <a:off x="7867734" y="2114568"/>
            <a:ext cx="173620" cy="196769"/>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
            <a:extLst>
              <a:ext uri="{FF2B5EF4-FFF2-40B4-BE49-F238E27FC236}">
                <a16:creationId xmlns:a16="http://schemas.microsoft.com/office/drawing/2014/main" id="{D1507416-7553-6F47-BEF6-3D66B3A72E10}"/>
              </a:ext>
            </a:extLst>
          </p:cNvPr>
          <p:cNvSpPr/>
          <p:nvPr/>
        </p:nvSpPr>
        <p:spPr>
          <a:xfrm rot="10800000">
            <a:off x="8401037" y="2058201"/>
            <a:ext cx="343896" cy="130215"/>
          </a:xfrm>
          <a:prstGeom prs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E820965-71E1-A145-A577-579D8107B6DF}"/>
              </a:ext>
            </a:extLst>
          </p:cNvPr>
          <p:cNvSpPr/>
          <p:nvPr/>
        </p:nvSpPr>
        <p:spPr>
          <a:xfrm>
            <a:off x="9000117" y="1973854"/>
            <a:ext cx="512406" cy="32063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F297BDE-F196-C645-9774-3360A6C448E3}"/>
              </a:ext>
            </a:extLst>
          </p:cNvPr>
          <p:cNvCxnSpPr/>
          <p:nvPr/>
        </p:nvCxnSpPr>
        <p:spPr>
          <a:xfrm>
            <a:off x="9077307" y="2369680"/>
            <a:ext cx="386833" cy="3482"/>
          </a:xfrm>
          <a:prstGeom prst="line">
            <a:avLst/>
          </a:prstGeom>
          <a:ln w="57150">
            <a:solidFill>
              <a:srgbClr val="E17B2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C72BEA-F00A-D74C-AE3A-33D0E3173411}"/>
              </a:ext>
            </a:extLst>
          </p:cNvPr>
          <p:cNvSpPr txBox="1"/>
          <p:nvPr/>
        </p:nvSpPr>
        <p:spPr>
          <a:xfrm>
            <a:off x="1913730" y="2828969"/>
            <a:ext cx="8291811"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Be sure you are on a real, secure site before entering personal information, including credit card numbers. </a:t>
            </a:r>
          </a:p>
          <a:p>
            <a:pPr marL="342900" indent="-342900">
              <a:buFont typeface="Arial" panose="020B0604020202020204" pitchFamily="34" charset="0"/>
              <a:buChar char="•"/>
            </a:pPr>
            <a:r>
              <a:rPr lang="en-US" sz="2400" dirty="0">
                <a:solidFill>
                  <a:schemeClr val="bg1"/>
                </a:solidFill>
              </a:rPr>
              <a:t>Never bank or shop on open Wi-Fi</a:t>
            </a:r>
          </a:p>
          <a:p>
            <a:pPr marL="342900" indent="-342900">
              <a:buFont typeface="Arial" panose="020B0604020202020204" pitchFamily="34" charset="0"/>
              <a:buChar char="•"/>
            </a:pPr>
            <a:r>
              <a:rPr lang="en-US" sz="2400" dirty="0">
                <a:solidFill>
                  <a:schemeClr val="bg1"/>
                </a:solidFill>
              </a:rPr>
              <a:t>Banks will not ask for your credit card or password information via e-mail. </a:t>
            </a:r>
          </a:p>
          <a:p>
            <a:pPr marL="342900" indent="-342900">
              <a:buFont typeface="Arial" panose="020B0604020202020204" pitchFamily="34" charset="0"/>
              <a:buChar char="•"/>
            </a:pPr>
            <a:r>
              <a:rPr lang="en-US" sz="2400" dirty="0">
                <a:solidFill>
                  <a:schemeClr val="bg1"/>
                </a:solidFill>
              </a:rPr>
              <a:t>Ensure you use strong, unique passwords for financial and shopping sites.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
        <p:nvSpPr>
          <p:cNvPr id="35" name="Arc 34">
            <a:extLst>
              <a:ext uri="{FF2B5EF4-FFF2-40B4-BE49-F238E27FC236}">
                <a16:creationId xmlns:a16="http://schemas.microsoft.com/office/drawing/2014/main" id="{C08DD358-C166-8741-97CB-DF285A8EA2E7}"/>
              </a:ext>
            </a:extLst>
          </p:cNvPr>
          <p:cNvSpPr/>
          <p:nvPr/>
        </p:nvSpPr>
        <p:spPr>
          <a:xfrm>
            <a:off x="9077307" y="1774644"/>
            <a:ext cx="358029" cy="416416"/>
          </a:xfrm>
          <a:prstGeom prst="arc">
            <a:avLst>
              <a:gd name="adj1" fmla="val 10872499"/>
              <a:gd name="adj2" fmla="val 0"/>
            </a:avLst>
          </a:prstGeom>
          <a:noFill/>
          <a:ln w="381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Title 3">
            <a:extLst>
              <a:ext uri="{FF2B5EF4-FFF2-40B4-BE49-F238E27FC236}">
                <a16:creationId xmlns:a16="http://schemas.microsoft.com/office/drawing/2014/main" id="{28652B17-42F0-EA45-A880-FFA2BAC6D077}"/>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ONLINE SHOPPING AND BANKING</a:t>
            </a:r>
          </a:p>
        </p:txBody>
      </p:sp>
    </p:spTree>
    <p:extLst>
      <p:ext uri="{BB962C8B-B14F-4D97-AF65-F5344CB8AC3E}">
        <p14:creationId xmlns:p14="http://schemas.microsoft.com/office/powerpoint/2010/main" val="94462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E2266557-8340-A546-8E7C-9A1837784E48}"/>
              </a:ext>
            </a:extLst>
          </p:cNvPr>
          <p:cNvSpPr/>
          <p:nvPr/>
        </p:nvSpPr>
        <p:spPr>
          <a:xfrm>
            <a:off x="6325500" y="1538526"/>
            <a:ext cx="4270481" cy="3396451"/>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D5BBEE8-8FC7-B347-9BBF-D35CF8864B14}"/>
              </a:ext>
            </a:extLst>
          </p:cNvPr>
          <p:cNvSpPr txBox="1"/>
          <p:nvPr/>
        </p:nvSpPr>
        <p:spPr>
          <a:xfrm>
            <a:off x="1069975" y="1818698"/>
            <a:ext cx="4350212" cy="34163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65000"/>
                    <a:lumOff val="35000"/>
                  </a:schemeClr>
                </a:solidFill>
              </a:rPr>
              <a:t>Fake Emergencies</a:t>
            </a:r>
          </a:p>
          <a:p>
            <a:pPr marL="457200" indent="-457200">
              <a:buFont typeface="Arial" panose="020B0604020202020204" pitchFamily="34" charset="0"/>
              <a:buChar char="•"/>
            </a:pPr>
            <a:r>
              <a:rPr lang="en-US" sz="2800" dirty="0">
                <a:solidFill>
                  <a:schemeClr val="tx1">
                    <a:lumMod val="65000"/>
                    <a:lumOff val="35000"/>
                  </a:schemeClr>
                </a:solidFill>
              </a:rPr>
              <a:t>False Promises</a:t>
            </a:r>
          </a:p>
          <a:p>
            <a:pPr marL="457200" indent="-457200">
              <a:buFont typeface="Arial" panose="020B0604020202020204" pitchFamily="34" charset="0"/>
              <a:buChar char="•"/>
            </a:pPr>
            <a:r>
              <a:rPr lang="en-US" sz="2800" dirty="0">
                <a:solidFill>
                  <a:schemeClr val="tx1">
                    <a:lumMod val="65000"/>
                    <a:lumOff val="35000"/>
                  </a:schemeClr>
                </a:solidFill>
              </a:rPr>
              <a:t>Fabricated Prizes</a:t>
            </a:r>
          </a:p>
          <a:p>
            <a:pPr marL="457200" indent="-457200">
              <a:buFont typeface="Arial" panose="020B0604020202020204" pitchFamily="34" charset="0"/>
              <a:buChar char="•"/>
            </a:pPr>
            <a:r>
              <a:rPr lang="en-US" sz="2800" dirty="0">
                <a:solidFill>
                  <a:schemeClr val="tx1">
                    <a:lumMod val="65000"/>
                    <a:lumOff val="35000"/>
                  </a:schemeClr>
                </a:solidFill>
              </a:rPr>
              <a:t>Bogus Investments</a:t>
            </a:r>
          </a:p>
          <a:p>
            <a:pPr marL="457200" indent="-457200">
              <a:buFont typeface="Arial" panose="020B0604020202020204" pitchFamily="34" charset="0"/>
              <a:buChar char="•"/>
            </a:pPr>
            <a:r>
              <a:rPr lang="en-US" sz="2800" dirty="0">
                <a:solidFill>
                  <a:schemeClr val="tx1">
                    <a:lumMod val="65000"/>
                    <a:lumOff val="35000"/>
                  </a:schemeClr>
                </a:solidFill>
              </a:rPr>
              <a:t>Deceptive Money Offers</a:t>
            </a:r>
          </a:p>
          <a:p>
            <a:pPr marL="457200" indent="-457200">
              <a:buFont typeface="Arial" panose="020B0604020202020204" pitchFamily="34" charset="0"/>
              <a:buChar char="•"/>
            </a:pPr>
            <a:r>
              <a:rPr lang="en-US" sz="2800" dirty="0">
                <a:solidFill>
                  <a:schemeClr val="tx1">
                    <a:lumMod val="65000"/>
                    <a:lumOff val="35000"/>
                  </a:schemeClr>
                </a:solidFill>
              </a:rPr>
              <a:t>Phony Lotteries </a:t>
            </a: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p:txBody>
      </p:sp>
      <p:sp>
        <p:nvSpPr>
          <p:cNvPr id="6" name="Title 3">
            <a:extLst>
              <a:ext uri="{FF2B5EF4-FFF2-40B4-BE49-F238E27FC236}">
                <a16:creationId xmlns:a16="http://schemas.microsoft.com/office/drawing/2014/main" id="{BBAF661A-DDB0-EF4C-B5DF-6C0FC96DCF19}"/>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SCAMS</a:t>
            </a:r>
          </a:p>
        </p:txBody>
      </p:sp>
    </p:spTree>
    <p:extLst>
      <p:ext uri="{BB962C8B-B14F-4D97-AF65-F5344CB8AC3E}">
        <p14:creationId xmlns:p14="http://schemas.microsoft.com/office/powerpoint/2010/main" val="52518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B48A40C0-344E-BB4A-AC66-F2172E5CD3D9}"/>
              </a:ext>
            </a:extLst>
          </p:cNvPr>
          <p:cNvSpPr/>
          <p:nvPr/>
        </p:nvSpPr>
        <p:spPr>
          <a:xfrm>
            <a:off x="1208797" y="2292239"/>
            <a:ext cx="3245094" cy="3098700"/>
          </a:xfrm>
          <a:prstGeom prst="rect">
            <a:avLst/>
          </a:prstGeom>
          <a:blipFill>
            <a:blip r:embed="rId3" cstate="print"/>
            <a:stretch>
              <a:fillRect/>
            </a:stretch>
          </a:blipFill>
        </p:spPr>
        <p:txBody>
          <a:bodyPr wrap="square" lIns="0" tIns="0" rIns="0" bIns="0" rtlCol="0"/>
          <a:lstStyle/>
          <a:p>
            <a:endParaRPr dirty="0"/>
          </a:p>
        </p:txBody>
      </p:sp>
      <p:sp>
        <p:nvSpPr>
          <p:cNvPr id="5" name="Text Placeholder 11">
            <a:extLst>
              <a:ext uri="{FF2B5EF4-FFF2-40B4-BE49-F238E27FC236}">
                <a16:creationId xmlns:a16="http://schemas.microsoft.com/office/drawing/2014/main" id="{241001E5-CE28-3F40-81AA-14A09F66109B}"/>
              </a:ext>
            </a:extLst>
          </p:cNvPr>
          <p:cNvSpPr txBox="1">
            <a:spLocks/>
          </p:cNvSpPr>
          <p:nvPr/>
        </p:nvSpPr>
        <p:spPr>
          <a:xfrm>
            <a:off x="6031121" y="2467163"/>
            <a:ext cx="4620285" cy="2462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solidFill>
                  <a:schemeClr val="tx1">
                    <a:lumMod val="65000"/>
                    <a:lumOff val="35000"/>
                  </a:schemeClr>
                </a:solidFill>
              </a:rPr>
              <a:t>“Your computer has a virus. I’m calling to help. Please go to our website and download the tool so I can fix it for you.”</a:t>
            </a:r>
            <a:endParaRPr lang="en-US" sz="3200" dirty="0">
              <a:solidFill>
                <a:schemeClr val="tx1">
                  <a:lumMod val="65000"/>
                  <a:lumOff val="35000"/>
                </a:schemeClr>
              </a:solidFill>
            </a:endParaRPr>
          </a:p>
        </p:txBody>
      </p:sp>
      <p:sp>
        <p:nvSpPr>
          <p:cNvPr id="6" name="TextBox 5">
            <a:extLst>
              <a:ext uri="{FF2B5EF4-FFF2-40B4-BE49-F238E27FC236}">
                <a16:creationId xmlns:a16="http://schemas.microsoft.com/office/drawing/2014/main" id="{BFC489BE-8854-2A40-A0CB-FD0A243EA7FA}"/>
              </a:ext>
            </a:extLst>
          </p:cNvPr>
          <p:cNvSpPr txBox="1"/>
          <p:nvPr/>
        </p:nvSpPr>
        <p:spPr>
          <a:xfrm>
            <a:off x="459657" y="1435932"/>
            <a:ext cx="8372104" cy="461665"/>
          </a:xfrm>
          <a:prstGeom prst="rect">
            <a:avLst/>
          </a:prstGeom>
          <a:noFill/>
        </p:spPr>
        <p:txBody>
          <a:bodyPr wrap="square" rtlCol="0">
            <a:spAutoFit/>
          </a:bodyPr>
          <a:lstStyle/>
          <a:p>
            <a:r>
              <a:rPr lang="en-US" sz="2400" dirty="0">
                <a:solidFill>
                  <a:schemeClr val="tx1">
                    <a:lumMod val="65000"/>
                    <a:lumOff val="35000"/>
                  </a:schemeClr>
                </a:solidFill>
              </a:rPr>
              <a:t>Someone calls and asks to take control of your device to help you. </a:t>
            </a:r>
          </a:p>
        </p:txBody>
      </p:sp>
      <p:sp>
        <p:nvSpPr>
          <p:cNvPr id="7" name="Title 3">
            <a:extLst>
              <a:ext uri="{FF2B5EF4-FFF2-40B4-BE49-F238E27FC236}">
                <a16:creationId xmlns:a16="http://schemas.microsoft.com/office/drawing/2014/main" id="{3E339F2E-16A6-2746-AFFC-007FA9F204A9}"/>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COMPUTER COLD CALLING SCAM</a:t>
            </a:r>
          </a:p>
        </p:txBody>
      </p:sp>
    </p:spTree>
    <p:extLst>
      <p:ext uri="{BB962C8B-B14F-4D97-AF65-F5344CB8AC3E}">
        <p14:creationId xmlns:p14="http://schemas.microsoft.com/office/powerpoint/2010/main" val="40414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5698AA10-C08B-F444-AC99-D1D5F2753599}"/>
              </a:ext>
            </a:extLst>
          </p:cNvPr>
          <p:cNvSpPr/>
          <p:nvPr/>
        </p:nvSpPr>
        <p:spPr>
          <a:xfrm>
            <a:off x="1481254" y="2670472"/>
            <a:ext cx="2729375" cy="2798973"/>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421EDDD9-24E3-734C-8C1F-D5A72E8ED673}"/>
              </a:ext>
            </a:extLst>
          </p:cNvPr>
          <p:cNvSpPr txBox="1"/>
          <p:nvPr/>
        </p:nvSpPr>
        <p:spPr>
          <a:xfrm>
            <a:off x="459657" y="1344639"/>
            <a:ext cx="8386227" cy="1107996"/>
          </a:xfrm>
          <a:prstGeom prst="rect">
            <a:avLst/>
          </a:prstGeom>
          <a:noFill/>
        </p:spPr>
        <p:txBody>
          <a:bodyPr wrap="square" rtlCol="0">
            <a:spAutoFit/>
          </a:bodyPr>
          <a:lstStyle/>
          <a:p>
            <a:r>
              <a:rPr lang="en-US" sz="2400" dirty="0">
                <a:solidFill>
                  <a:schemeClr val="tx1">
                    <a:lumMod val="65000"/>
                    <a:lumOff val="35000"/>
                  </a:schemeClr>
                </a:solidFill>
              </a:rPr>
              <a:t>A scare tactic that takes control of your device or files; designed to scare you into sending money to get your access back. </a:t>
            </a:r>
          </a:p>
          <a:p>
            <a:endParaRPr lang="en-US" dirty="0">
              <a:solidFill>
                <a:schemeClr val="tx1">
                  <a:lumMod val="65000"/>
                  <a:lumOff val="35000"/>
                </a:schemeClr>
              </a:solidFill>
            </a:endParaRPr>
          </a:p>
        </p:txBody>
      </p:sp>
      <p:sp>
        <p:nvSpPr>
          <p:cNvPr id="6" name="TextBox 5">
            <a:extLst>
              <a:ext uri="{FF2B5EF4-FFF2-40B4-BE49-F238E27FC236}">
                <a16:creationId xmlns:a16="http://schemas.microsoft.com/office/drawing/2014/main" id="{752DABE6-E79D-A44D-91A1-2C6B8AADD20C}"/>
              </a:ext>
            </a:extLst>
          </p:cNvPr>
          <p:cNvSpPr txBox="1"/>
          <p:nvPr/>
        </p:nvSpPr>
        <p:spPr>
          <a:xfrm>
            <a:off x="6411685" y="2784411"/>
            <a:ext cx="4428371" cy="2862322"/>
          </a:xfrm>
          <a:prstGeom prst="rect">
            <a:avLst/>
          </a:prstGeom>
          <a:noFill/>
          <a:ln>
            <a:solidFill>
              <a:srgbClr val="223645"/>
            </a:solidFill>
          </a:ln>
        </p:spPr>
        <p:txBody>
          <a:bodyPr wrap="square" rtlCol="0">
            <a:spAutoFit/>
          </a:bodyPr>
          <a:lstStyle/>
          <a:p>
            <a:r>
              <a:rPr lang="en-US" sz="2000" b="1" dirty="0">
                <a:solidFill>
                  <a:srgbClr val="C00000"/>
                </a:solidFill>
              </a:rPr>
              <a:t>WARNING</a:t>
            </a:r>
          </a:p>
          <a:p>
            <a:r>
              <a:rPr lang="en-US" sz="2000" b="1" dirty="0">
                <a:solidFill>
                  <a:srgbClr val="223645"/>
                </a:solidFill>
              </a:rPr>
              <a:t>Your personal files are encrypted. In order to obtain the private key to restore access, you need to pay $300. </a:t>
            </a:r>
          </a:p>
          <a:p>
            <a:endParaRPr lang="en-US" sz="2000" b="1" dirty="0">
              <a:solidFill>
                <a:srgbClr val="223645"/>
              </a:solidFill>
            </a:endParaRPr>
          </a:p>
          <a:p>
            <a:r>
              <a:rPr lang="en-US" sz="2000" b="1" dirty="0">
                <a:solidFill>
                  <a:srgbClr val="223645"/>
                </a:solidFill>
              </a:rPr>
              <a:t>Private Key will be destroyed.</a:t>
            </a:r>
          </a:p>
          <a:p>
            <a:endParaRPr lang="en-US" sz="2000" b="1" dirty="0">
              <a:solidFill>
                <a:srgbClr val="223645"/>
              </a:solidFill>
            </a:endParaRPr>
          </a:p>
          <a:p>
            <a:r>
              <a:rPr lang="en-US" sz="2000" b="1" dirty="0">
                <a:solidFill>
                  <a:srgbClr val="223645"/>
                </a:solidFill>
              </a:rPr>
              <a:t>Time Left</a:t>
            </a:r>
          </a:p>
          <a:p>
            <a:r>
              <a:rPr lang="en-US" sz="2000" b="1" dirty="0">
                <a:solidFill>
                  <a:srgbClr val="C00000"/>
                </a:solidFill>
              </a:rPr>
              <a:t>01: 05: 02</a:t>
            </a:r>
          </a:p>
        </p:txBody>
      </p:sp>
      <p:sp>
        <p:nvSpPr>
          <p:cNvPr id="7" name="Rectangle 6">
            <a:extLst>
              <a:ext uri="{FF2B5EF4-FFF2-40B4-BE49-F238E27FC236}">
                <a16:creationId xmlns:a16="http://schemas.microsoft.com/office/drawing/2014/main" id="{8EF69014-57CE-7240-BA23-6B5D48042AB5}"/>
              </a:ext>
            </a:extLst>
          </p:cNvPr>
          <p:cNvSpPr/>
          <p:nvPr/>
        </p:nvSpPr>
        <p:spPr>
          <a:xfrm>
            <a:off x="6411685" y="2486443"/>
            <a:ext cx="4428371" cy="289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7BE74F6-B043-4746-98CE-7A59EBE9F8AE}"/>
              </a:ext>
            </a:extLst>
          </p:cNvPr>
          <p:cNvSpPr/>
          <p:nvPr/>
        </p:nvSpPr>
        <p:spPr>
          <a:xfrm>
            <a:off x="8591932" y="5009911"/>
            <a:ext cx="1923803" cy="459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sp>
        <p:nvSpPr>
          <p:cNvPr id="9" name="Title 3">
            <a:extLst>
              <a:ext uri="{FF2B5EF4-FFF2-40B4-BE49-F238E27FC236}">
                <a16:creationId xmlns:a16="http://schemas.microsoft.com/office/drawing/2014/main" id="{6659B46A-293D-6146-BCE9-E5217DC299EB}"/>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RANSOMWARE SCAM</a:t>
            </a:r>
          </a:p>
        </p:txBody>
      </p:sp>
    </p:spTree>
    <p:extLst>
      <p:ext uri="{BB962C8B-B14F-4D97-AF65-F5344CB8AC3E}">
        <p14:creationId xmlns:p14="http://schemas.microsoft.com/office/powerpoint/2010/main" val="124642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190C2-0BDD-CD42-8425-CF79BEF03E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69" t="80824" r="74693" b="3923"/>
          <a:stretch/>
        </p:blipFill>
        <p:spPr>
          <a:xfrm>
            <a:off x="1011757" y="2601798"/>
            <a:ext cx="2821995" cy="2815118"/>
          </a:xfrm>
          <a:prstGeom prst="rect">
            <a:avLst/>
          </a:prstGeom>
        </p:spPr>
      </p:pic>
      <p:sp>
        <p:nvSpPr>
          <p:cNvPr id="3" name="TextBox 2">
            <a:extLst>
              <a:ext uri="{FF2B5EF4-FFF2-40B4-BE49-F238E27FC236}">
                <a16:creationId xmlns:a16="http://schemas.microsoft.com/office/drawing/2014/main" id="{8BC393D0-FA4A-6241-8310-10AD94D83A8C}"/>
              </a:ext>
            </a:extLst>
          </p:cNvPr>
          <p:cNvSpPr txBox="1"/>
          <p:nvPr/>
        </p:nvSpPr>
        <p:spPr>
          <a:xfrm>
            <a:off x="459657" y="1411032"/>
            <a:ext cx="9061193" cy="830997"/>
          </a:xfrm>
          <a:prstGeom prst="rect">
            <a:avLst/>
          </a:prstGeom>
          <a:noFill/>
        </p:spPr>
        <p:txBody>
          <a:bodyPr wrap="square" rtlCol="0">
            <a:spAutoFit/>
          </a:bodyPr>
          <a:lstStyle/>
          <a:p>
            <a:r>
              <a:rPr lang="en-US" sz="2400" dirty="0">
                <a:solidFill>
                  <a:schemeClr val="tx1">
                    <a:lumMod val="65000"/>
                    <a:lumOff val="35000"/>
                  </a:schemeClr>
                </a:solidFill>
              </a:rPr>
              <a:t>Convinces you that in return for sending money in order to help someone, you will receive even more money eventually</a:t>
            </a:r>
          </a:p>
        </p:txBody>
      </p:sp>
      <p:sp>
        <p:nvSpPr>
          <p:cNvPr id="4" name="Rectangle 3">
            <a:extLst>
              <a:ext uri="{FF2B5EF4-FFF2-40B4-BE49-F238E27FC236}">
                <a16:creationId xmlns:a16="http://schemas.microsoft.com/office/drawing/2014/main" id="{F3561374-CFBC-4445-9359-8F54D4FBA5BB}"/>
              </a:ext>
            </a:extLst>
          </p:cNvPr>
          <p:cNvSpPr/>
          <p:nvPr/>
        </p:nvSpPr>
        <p:spPr>
          <a:xfrm>
            <a:off x="4097794" y="2732084"/>
            <a:ext cx="6621006" cy="2062103"/>
          </a:xfrm>
          <a:prstGeom prst="rect">
            <a:avLst/>
          </a:prstGeom>
        </p:spPr>
        <p:txBody>
          <a:bodyPr wrap="square">
            <a:spAutoFit/>
          </a:bodyPr>
          <a:lstStyle/>
          <a:p>
            <a:pPr marL="571500" lvl="1"/>
            <a:r>
              <a:rPr lang="en-US" sz="3200" b="1" dirty="0">
                <a:solidFill>
                  <a:schemeClr val="tx1">
                    <a:lumMod val="65000"/>
                    <a:lumOff val="35000"/>
                  </a:schemeClr>
                </a:solidFill>
              </a:rPr>
              <a:t>“I am a prince and my father left me $40 million in his will, but I have to first bribe government officials to get it out.”</a:t>
            </a:r>
          </a:p>
        </p:txBody>
      </p:sp>
      <p:sp>
        <p:nvSpPr>
          <p:cNvPr id="5" name="Title 3">
            <a:extLst>
              <a:ext uri="{FF2B5EF4-FFF2-40B4-BE49-F238E27FC236}">
                <a16:creationId xmlns:a16="http://schemas.microsoft.com/office/drawing/2014/main" id="{38DD39BE-F392-EE49-B605-02BF1B08C7C4}"/>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ADVANCED FEE SCAM</a:t>
            </a:r>
          </a:p>
        </p:txBody>
      </p:sp>
    </p:spTree>
    <p:extLst>
      <p:ext uri="{BB962C8B-B14F-4D97-AF65-F5344CB8AC3E}">
        <p14:creationId xmlns:p14="http://schemas.microsoft.com/office/powerpoint/2010/main" val="8459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a:extLst>
              <a:ext uri="{FF2B5EF4-FFF2-40B4-BE49-F238E27FC236}">
                <a16:creationId xmlns:a16="http://schemas.microsoft.com/office/drawing/2014/main" id="{77CF6E81-381D-D248-A151-10D1A30C51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294" y="2295580"/>
            <a:ext cx="2502313" cy="352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C7557DC-D47B-E24C-98EE-4C4B485162A0}"/>
              </a:ext>
            </a:extLst>
          </p:cNvPr>
          <p:cNvSpPr txBox="1"/>
          <p:nvPr/>
        </p:nvSpPr>
        <p:spPr>
          <a:xfrm>
            <a:off x="927100" y="2804793"/>
            <a:ext cx="5703961" cy="2062103"/>
          </a:xfrm>
          <a:prstGeom prst="rect">
            <a:avLst/>
          </a:prstGeom>
          <a:noFill/>
        </p:spPr>
        <p:txBody>
          <a:bodyPr wrap="square" rtlCol="0">
            <a:spAutoFit/>
          </a:bodyPr>
          <a:lstStyle/>
          <a:p>
            <a:r>
              <a:rPr lang="en-US" sz="3200" b="1" dirty="0">
                <a:solidFill>
                  <a:srgbClr val="223645"/>
                </a:solidFill>
              </a:rPr>
              <a:t>“Please help me! My wallet and has been stolen and if I don’t pay the hotel right now, they will arrest me!”</a:t>
            </a:r>
          </a:p>
        </p:txBody>
      </p:sp>
      <p:sp>
        <p:nvSpPr>
          <p:cNvPr id="4" name="Rectangle 3">
            <a:extLst>
              <a:ext uri="{FF2B5EF4-FFF2-40B4-BE49-F238E27FC236}">
                <a16:creationId xmlns:a16="http://schemas.microsoft.com/office/drawing/2014/main" id="{F8CC7E86-83C1-4C4B-8D54-82E7394DE09E}"/>
              </a:ext>
            </a:extLst>
          </p:cNvPr>
          <p:cNvSpPr/>
          <p:nvPr/>
        </p:nvSpPr>
        <p:spPr>
          <a:xfrm>
            <a:off x="459657" y="1359523"/>
            <a:ext cx="8479055" cy="830997"/>
          </a:xfrm>
          <a:prstGeom prst="rect">
            <a:avLst/>
          </a:prstGeom>
        </p:spPr>
        <p:txBody>
          <a:bodyPr wrap="square">
            <a:spAutoFit/>
          </a:bodyPr>
          <a:lstStyle/>
          <a:p>
            <a:r>
              <a:rPr lang="en-US" sz="2400" dirty="0">
                <a:solidFill>
                  <a:srgbClr val="223645"/>
                </a:solidFill>
              </a:rPr>
              <a:t>Appears to be coming from a family member or a friend, but really is coming from a criminal trying to convince you to send money. </a:t>
            </a:r>
          </a:p>
        </p:txBody>
      </p:sp>
      <p:sp>
        <p:nvSpPr>
          <p:cNvPr id="5" name="Title 3">
            <a:extLst>
              <a:ext uri="{FF2B5EF4-FFF2-40B4-BE49-F238E27FC236}">
                <a16:creationId xmlns:a16="http://schemas.microsoft.com/office/drawing/2014/main" id="{47555CC1-BD02-6544-A1DA-D799CA15CDF1}"/>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STRANDED TRAVELLER SCAM</a:t>
            </a:r>
          </a:p>
        </p:txBody>
      </p:sp>
    </p:spTree>
    <p:extLst>
      <p:ext uri="{BB962C8B-B14F-4D97-AF65-F5344CB8AC3E}">
        <p14:creationId xmlns:p14="http://schemas.microsoft.com/office/powerpoint/2010/main" val="363963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49A6559-2761-5448-83F5-34F33D33CEBF}"/>
              </a:ext>
            </a:extLst>
          </p:cNvPr>
          <p:cNvSpPr txBox="1">
            <a:spLocks/>
          </p:cNvSpPr>
          <p:nvPr/>
        </p:nvSpPr>
        <p:spPr>
          <a:xfrm>
            <a:off x="979540" y="1834782"/>
            <a:ext cx="9167760" cy="37405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mj-lt"/>
              <a:buAutoNum type="arabicPeriod"/>
            </a:pPr>
            <a:r>
              <a:rPr lang="en-US">
                <a:solidFill>
                  <a:schemeClr val="tx1">
                    <a:lumMod val="65000"/>
                    <a:lumOff val="35000"/>
                  </a:schemeClr>
                </a:solidFill>
              </a:rPr>
              <a:t>Collect your thoughts and remain calm.</a:t>
            </a:r>
          </a:p>
          <a:p>
            <a:pPr marL="457200" indent="-457200" fontAlgn="b">
              <a:buFont typeface="+mj-lt"/>
              <a:buAutoNum type="arabicPeriod"/>
              <a:defRPr/>
            </a:pPr>
            <a:r>
              <a:rPr lang="en-US">
                <a:solidFill>
                  <a:schemeClr val="tx1">
                    <a:lumMod val="65000"/>
                    <a:lumOff val="35000"/>
                  </a:schemeClr>
                </a:solidFill>
                <a:latin typeface="Calibri"/>
              </a:rPr>
              <a:t>Change your passwords.</a:t>
            </a:r>
            <a:endParaRPr lang="en-US">
              <a:solidFill>
                <a:schemeClr val="tx1">
                  <a:lumMod val="65000"/>
                  <a:lumOff val="35000"/>
                </a:schemeClr>
              </a:solidFill>
            </a:endParaRPr>
          </a:p>
          <a:p>
            <a:pPr marL="457200" indent="-457200" fontAlgn="base">
              <a:buFont typeface="+mj-lt"/>
              <a:buAutoNum type="arabicPeriod"/>
            </a:pPr>
            <a:r>
              <a:rPr lang="en-US">
                <a:solidFill>
                  <a:schemeClr val="tx1">
                    <a:lumMod val="65000"/>
                    <a:lumOff val="35000"/>
                  </a:schemeClr>
                </a:solidFill>
              </a:rPr>
              <a:t>Make a list of all information that was stolen.</a:t>
            </a:r>
          </a:p>
          <a:p>
            <a:pPr marL="457200" indent="-457200" fontAlgn="base">
              <a:buFont typeface="+mj-lt"/>
              <a:buAutoNum type="arabicPeriod"/>
            </a:pPr>
            <a:r>
              <a:rPr lang="en-US">
                <a:solidFill>
                  <a:schemeClr val="tx1">
                    <a:lumMod val="65000"/>
                    <a:lumOff val="35000"/>
                  </a:schemeClr>
                </a:solidFill>
              </a:rPr>
              <a:t>Track all communications.</a:t>
            </a:r>
          </a:p>
          <a:p>
            <a:pPr marL="457200" indent="-457200" fontAlgn="base">
              <a:buFont typeface="+mj-lt"/>
              <a:buAutoNum type="arabicPeriod"/>
            </a:pPr>
            <a:r>
              <a:rPr lang="en-US">
                <a:solidFill>
                  <a:schemeClr val="tx1">
                    <a:lumMod val="65000"/>
                    <a:lumOff val="35000"/>
                  </a:schemeClr>
                </a:solidFill>
              </a:rPr>
              <a:t>Obtain a copy of your credit report and review it.</a:t>
            </a:r>
          </a:p>
          <a:p>
            <a:pPr marL="457200" indent="-457200" fontAlgn="b">
              <a:buFont typeface="+mj-lt"/>
              <a:buAutoNum type="arabicPeriod"/>
              <a:defRPr/>
            </a:pPr>
            <a:r>
              <a:rPr lang="en-US">
                <a:solidFill>
                  <a:schemeClr val="tx1">
                    <a:lumMod val="65000"/>
                    <a:lumOff val="35000"/>
                  </a:schemeClr>
                </a:solidFill>
                <a:latin typeface="Calibri"/>
              </a:rPr>
              <a:t>Notify credit card companies and financial institutions. </a:t>
            </a:r>
            <a:r>
              <a:rPr lang="en-US">
                <a:solidFill>
                  <a:schemeClr val="tx1">
                    <a:lumMod val="65000"/>
                    <a:lumOff val="35000"/>
                  </a:schemeClr>
                </a:solidFill>
              </a:rPr>
              <a:t> </a:t>
            </a:r>
          </a:p>
          <a:p>
            <a:pPr marL="457200" indent="-457200" fontAlgn="base">
              <a:buFont typeface="+mj-lt"/>
              <a:buAutoNum type="arabicPeriod"/>
            </a:pPr>
            <a:r>
              <a:rPr lang="en-US">
                <a:solidFill>
                  <a:schemeClr val="tx1">
                    <a:lumMod val="65000"/>
                    <a:lumOff val="35000"/>
                  </a:schemeClr>
                </a:solidFill>
              </a:rPr>
              <a:t>Contact your local law enforcement.</a:t>
            </a:r>
          </a:p>
          <a:p>
            <a:pPr fontAlgn="base"/>
            <a:endParaRPr lang="en-US">
              <a:solidFill>
                <a:schemeClr val="tx1">
                  <a:lumMod val="65000"/>
                  <a:lumOff val="35000"/>
                </a:schemeClr>
              </a:solidFill>
            </a:endParaRPr>
          </a:p>
          <a:p>
            <a:pPr fontAlgn="base"/>
            <a:endParaRPr lang="en-US">
              <a:solidFill>
                <a:schemeClr val="tx1">
                  <a:lumMod val="65000"/>
                  <a:lumOff val="35000"/>
                </a:schemeClr>
              </a:solidFill>
            </a:endParaRPr>
          </a:p>
          <a:p>
            <a:pPr fontAlgn="base"/>
            <a:endParaRPr lang="en-US" dirty="0">
              <a:solidFill>
                <a:schemeClr val="tx1">
                  <a:lumMod val="65000"/>
                  <a:lumOff val="35000"/>
                </a:schemeClr>
              </a:solidFill>
            </a:endParaRPr>
          </a:p>
        </p:txBody>
      </p:sp>
      <p:sp>
        <p:nvSpPr>
          <p:cNvPr id="3" name="Title 3">
            <a:extLst>
              <a:ext uri="{FF2B5EF4-FFF2-40B4-BE49-F238E27FC236}">
                <a16:creationId xmlns:a16="http://schemas.microsoft.com/office/drawing/2014/main" id="{174E5C3C-5F53-6947-914E-5F6EC1981FF2}"/>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SCAM VICTIM PLAN OF ACTION</a:t>
            </a:r>
          </a:p>
        </p:txBody>
      </p:sp>
    </p:spTree>
    <p:extLst>
      <p:ext uri="{BB962C8B-B14F-4D97-AF65-F5344CB8AC3E}">
        <p14:creationId xmlns:p14="http://schemas.microsoft.com/office/powerpoint/2010/main" val="283827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E164B-E0FC-4E42-9CCF-D89C6AF9163B}"/>
              </a:ext>
            </a:extLst>
          </p:cNvPr>
          <p:cNvSpPr txBox="1"/>
          <p:nvPr/>
        </p:nvSpPr>
        <p:spPr>
          <a:xfrm>
            <a:off x="4994821" y="1897626"/>
            <a:ext cx="6371679" cy="252376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65000"/>
                    <a:lumOff val="35000"/>
                  </a:schemeClr>
                </a:solidFill>
              </a:rPr>
              <a:t>Never follow links or instructions from unknown or untrusted sources</a:t>
            </a:r>
          </a:p>
          <a:p>
            <a:pPr marL="457200" indent="-457200">
              <a:buFont typeface="Arial" panose="020B0604020202020204" pitchFamily="34" charset="0"/>
              <a:buChar char="•"/>
            </a:pPr>
            <a:r>
              <a:rPr lang="en-US" sz="2800" dirty="0">
                <a:solidFill>
                  <a:schemeClr val="tx1">
                    <a:lumMod val="65000"/>
                    <a:lumOff val="35000"/>
                  </a:schemeClr>
                </a:solidFill>
              </a:rPr>
              <a:t>Never send sensitive information through e-mail</a:t>
            </a:r>
          </a:p>
          <a:p>
            <a:pPr marL="457200" indent="-457200">
              <a:buFont typeface="Arial" panose="020B0604020202020204" pitchFamily="34" charset="0"/>
              <a:buChar char="•"/>
            </a:pPr>
            <a:r>
              <a:rPr lang="en-US" sz="2800" dirty="0">
                <a:solidFill>
                  <a:schemeClr val="tx1">
                    <a:lumMod val="65000"/>
                    <a:lumOff val="35000"/>
                  </a:schemeClr>
                </a:solidFill>
              </a:rPr>
              <a:t>Log out when you are finished </a:t>
            </a:r>
          </a:p>
          <a:p>
            <a:endParaRPr lang="en-US" dirty="0">
              <a:solidFill>
                <a:schemeClr val="tx1">
                  <a:lumMod val="65000"/>
                  <a:lumOff val="35000"/>
                </a:schemeClr>
              </a:solidFill>
            </a:endParaRPr>
          </a:p>
        </p:txBody>
      </p:sp>
      <p:grpSp>
        <p:nvGrpSpPr>
          <p:cNvPr id="3" name="Group 2">
            <a:extLst>
              <a:ext uri="{FF2B5EF4-FFF2-40B4-BE49-F238E27FC236}">
                <a16:creationId xmlns:a16="http://schemas.microsoft.com/office/drawing/2014/main" id="{3633A6B1-4DA1-3B4F-B75C-CF9934529C4C}"/>
              </a:ext>
            </a:extLst>
          </p:cNvPr>
          <p:cNvGrpSpPr/>
          <p:nvPr/>
        </p:nvGrpSpPr>
        <p:grpSpPr>
          <a:xfrm>
            <a:off x="1377741" y="2266958"/>
            <a:ext cx="2720053" cy="1922373"/>
            <a:chOff x="2137458" y="2305058"/>
            <a:chExt cx="2720053" cy="1922373"/>
          </a:xfrm>
        </p:grpSpPr>
        <p:sp>
          <p:nvSpPr>
            <p:cNvPr id="4" name="Rectangle 3">
              <a:extLst>
                <a:ext uri="{FF2B5EF4-FFF2-40B4-BE49-F238E27FC236}">
                  <a16:creationId xmlns:a16="http://schemas.microsoft.com/office/drawing/2014/main" id="{AD21CF4F-4801-3646-A1DF-28DA6BFEE8DA}"/>
                </a:ext>
              </a:extLst>
            </p:cNvPr>
            <p:cNvSpPr/>
            <p:nvPr/>
          </p:nvSpPr>
          <p:spPr>
            <a:xfrm>
              <a:off x="2137458" y="2433355"/>
              <a:ext cx="2720048" cy="1794076"/>
            </a:xfrm>
            <a:prstGeom prst="rect">
              <a:avLst/>
            </a:prstGeom>
            <a:solidFill>
              <a:schemeClr val="bg1"/>
            </a:solidFill>
            <a:ln>
              <a:solidFill>
                <a:srgbClr val="E17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1EDAA0F2-013A-F143-AB79-41F4D108FDAD}"/>
                </a:ext>
              </a:extLst>
            </p:cNvPr>
            <p:cNvCxnSpPr/>
            <p:nvPr/>
          </p:nvCxnSpPr>
          <p:spPr>
            <a:xfrm>
              <a:off x="2137458" y="2433355"/>
              <a:ext cx="1366344" cy="1081632"/>
            </a:xfrm>
            <a:prstGeom prst="line">
              <a:avLst/>
            </a:prstGeom>
            <a:ln w="38100">
              <a:solidFill>
                <a:srgbClr val="E17B2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A655F8E-7890-E949-B6E7-4F2D2111B25F}"/>
                </a:ext>
              </a:extLst>
            </p:cNvPr>
            <p:cNvCxnSpPr/>
            <p:nvPr/>
          </p:nvCxnSpPr>
          <p:spPr>
            <a:xfrm flipH="1">
              <a:off x="3471082" y="2433355"/>
              <a:ext cx="1386429" cy="1081632"/>
            </a:xfrm>
            <a:prstGeom prst="line">
              <a:avLst/>
            </a:prstGeom>
            <a:ln w="38100">
              <a:solidFill>
                <a:srgbClr val="E17B2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924E24-4098-FD49-8581-116D37BC6D6D}"/>
                </a:ext>
              </a:extLst>
            </p:cNvPr>
            <p:cNvSpPr txBox="1"/>
            <p:nvPr/>
          </p:nvSpPr>
          <p:spPr>
            <a:xfrm>
              <a:off x="3034490" y="2305058"/>
              <a:ext cx="868101" cy="1107996"/>
            </a:xfrm>
            <a:prstGeom prst="rect">
              <a:avLst/>
            </a:prstGeom>
            <a:noFill/>
          </p:spPr>
          <p:txBody>
            <a:bodyPr wrap="square" rtlCol="0">
              <a:spAutoFit/>
            </a:bodyPr>
            <a:lstStyle/>
            <a:p>
              <a:r>
                <a:rPr lang="en-US" sz="6600" dirty="0">
                  <a:solidFill>
                    <a:srgbClr val="E17B25"/>
                  </a:solidFill>
                </a:rPr>
                <a:t>@</a:t>
              </a:r>
            </a:p>
          </p:txBody>
        </p:sp>
      </p:grpSp>
      <p:sp>
        <p:nvSpPr>
          <p:cNvPr id="8" name="Title 3">
            <a:extLst>
              <a:ext uri="{FF2B5EF4-FFF2-40B4-BE49-F238E27FC236}">
                <a16:creationId xmlns:a16="http://schemas.microsoft.com/office/drawing/2014/main" id="{9B6B5D29-5455-7A45-9773-BF2141C1A454}"/>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SAFE EMAIL HABITS</a:t>
            </a:r>
          </a:p>
        </p:txBody>
      </p:sp>
    </p:spTree>
    <p:extLst>
      <p:ext uri="{BB962C8B-B14F-4D97-AF65-F5344CB8AC3E}">
        <p14:creationId xmlns:p14="http://schemas.microsoft.com/office/powerpoint/2010/main" val="389593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970903F3-72B0-E745-B0D4-E28D126DC6E5}"/>
              </a:ext>
            </a:extLst>
          </p:cNvPr>
          <p:cNvSpPr/>
          <p:nvPr/>
        </p:nvSpPr>
        <p:spPr>
          <a:xfrm>
            <a:off x="6904508" y="0"/>
            <a:ext cx="4394198" cy="4786538"/>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A3A13867-D9E4-594D-9499-A639056DC78C}"/>
              </a:ext>
            </a:extLst>
          </p:cNvPr>
          <p:cNvSpPr txBox="1"/>
          <p:nvPr/>
        </p:nvSpPr>
        <p:spPr>
          <a:xfrm>
            <a:off x="647701" y="2393269"/>
            <a:ext cx="5545408" cy="1569660"/>
          </a:xfrm>
          <a:prstGeom prst="rect">
            <a:avLst/>
          </a:prstGeom>
          <a:noFill/>
        </p:spPr>
        <p:txBody>
          <a:bodyPr wrap="square" rtlCol="0">
            <a:spAutoFit/>
          </a:bodyPr>
          <a:lstStyle/>
          <a:p>
            <a:r>
              <a:rPr lang="en-US" sz="2400" dirty="0">
                <a:solidFill>
                  <a:schemeClr val="tx1">
                    <a:lumMod val="65000"/>
                    <a:lumOff val="35000"/>
                  </a:schemeClr>
                </a:solidFill>
              </a:rPr>
              <a:t>A malicious attempt to acquire sensitive information by pretending to be a trustworthy source and using fake bait to catch victims. </a:t>
            </a:r>
          </a:p>
        </p:txBody>
      </p:sp>
      <p:sp>
        <p:nvSpPr>
          <p:cNvPr id="4" name="Title 3">
            <a:extLst>
              <a:ext uri="{FF2B5EF4-FFF2-40B4-BE49-F238E27FC236}">
                <a16:creationId xmlns:a16="http://schemas.microsoft.com/office/drawing/2014/main" id="{48B2AEAE-50DD-FC44-96A4-55FE2EB91081}"/>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PHISHING</a:t>
            </a:r>
          </a:p>
        </p:txBody>
      </p:sp>
    </p:spTree>
    <p:extLst>
      <p:ext uri="{BB962C8B-B14F-4D97-AF65-F5344CB8AC3E}">
        <p14:creationId xmlns:p14="http://schemas.microsoft.com/office/powerpoint/2010/main" val="3697795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F9099-63F9-BD4F-817A-7B11C17C4F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183"/>
          <a:stretch/>
        </p:blipFill>
        <p:spPr>
          <a:xfrm>
            <a:off x="-120278" y="0"/>
            <a:ext cx="12421363" cy="6858000"/>
          </a:xfrm>
          <a:prstGeom prst="rect">
            <a:avLst/>
          </a:prstGeom>
        </p:spPr>
      </p:pic>
      <p:sp>
        <p:nvSpPr>
          <p:cNvPr id="5" name="Rectangle 4">
            <a:extLst>
              <a:ext uri="{FF2B5EF4-FFF2-40B4-BE49-F238E27FC236}">
                <a16:creationId xmlns:a16="http://schemas.microsoft.com/office/drawing/2014/main" id="{716B8E8B-5E9A-A84C-8DC1-4EF48D0F0BE4}"/>
              </a:ext>
            </a:extLst>
          </p:cNvPr>
          <p:cNvSpPr/>
          <p:nvPr/>
        </p:nvSpPr>
        <p:spPr>
          <a:xfrm>
            <a:off x="-215900" y="5270500"/>
            <a:ext cx="12611100" cy="1676400"/>
          </a:xfrm>
          <a:prstGeom prst="rect">
            <a:avLst/>
          </a:prstGeom>
          <a:solidFill>
            <a:schemeClr val="bg1">
              <a:lumMod val="50000"/>
              <a:alpha val="81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6" name="TextBox 5">
            <a:extLst>
              <a:ext uri="{FF2B5EF4-FFF2-40B4-BE49-F238E27FC236}">
                <a16:creationId xmlns:a16="http://schemas.microsoft.com/office/drawing/2014/main" id="{3AE7BFFD-C32F-D44C-A767-12C77C0A6FD6}"/>
              </a:ext>
            </a:extLst>
          </p:cNvPr>
          <p:cNvSpPr txBox="1"/>
          <p:nvPr/>
        </p:nvSpPr>
        <p:spPr>
          <a:xfrm>
            <a:off x="307447" y="5642401"/>
            <a:ext cx="11810186" cy="830997"/>
          </a:xfrm>
          <a:prstGeom prst="rect">
            <a:avLst/>
          </a:prstGeom>
          <a:noFill/>
          <a:effectLst>
            <a:glow rad="1041400">
              <a:schemeClr val="bg1">
                <a:alpha val="0"/>
              </a:schemeClr>
            </a:glow>
            <a:softEdge rad="698500"/>
          </a:effectLst>
        </p:spPr>
        <p:txBody>
          <a:bodyPr wrap="square">
            <a:spAutoFit/>
          </a:bodyPr>
          <a:lstStyle/>
          <a:p>
            <a:pPr fontAlgn="auto">
              <a:spcBef>
                <a:spcPts val="0"/>
              </a:spcBef>
              <a:spcAft>
                <a:spcPts val="0"/>
              </a:spcAft>
              <a:defRPr/>
            </a:pPr>
            <a:r>
              <a:rPr lang="en-US" sz="2400" dirty="0">
                <a:solidFill>
                  <a:schemeClr val="bg1"/>
                </a:solidFill>
                <a:cs typeface="quicksand"/>
              </a:rPr>
              <a:t>This presentation has been created by the Center for Cyber Safety and Education with the help of the world’s leading cybersecurity professionals: the certified global members of (ISC)</a:t>
            </a:r>
            <a:r>
              <a:rPr lang="en-US" sz="2400" baseline="30000" dirty="0">
                <a:solidFill>
                  <a:schemeClr val="bg1"/>
                </a:solidFill>
                <a:cs typeface="quicksand"/>
              </a:rPr>
              <a:t>2</a:t>
            </a:r>
            <a:r>
              <a:rPr lang="en-US" sz="2400" dirty="0">
                <a:solidFill>
                  <a:schemeClr val="bg1"/>
                </a:solidFill>
                <a:cs typeface="quicksand"/>
              </a:rPr>
              <a:t>. </a:t>
            </a:r>
          </a:p>
        </p:txBody>
      </p:sp>
      <p:pic>
        <p:nvPicPr>
          <p:cNvPr id="7" name="Picture 6">
            <a:extLst>
              <a:ext uri="{FF2B5EF4-FFF2-40B4-BE49-F238E27FC236}">
                <a16:creationId xmlns:a16="http://schemas.microsoft.com/office/drawing/2014/main" id="{520FB01C-61E2-854F-A6C6-9CFF76A2973A}"/>
              </a:ext>
            </a:extLst>
          </p:cNvPr>
          <p:cNvPicPr>
            <a:picLocks noChangeAspect="1"/>
          </p:cNvPicPr>
          <p:nvPr/>
        </p:nvPicPr>
        <p:blipFill>
          <a:blip r:embed="rId4"/>
          <a:stretch>
            <a:fillRect/>
          </a:stretch>
        </p:blipFill>
        <p:spPr>
          <a:xfrm>
            <a:off x="165914" y="254000"/>
            <a:ext cx="4388485" cy="1036170"/>
          </a:xfrm>
          <a:prstGeom prst="rect">
            <a:avLst/>
          </a:prstGeom>
        </p:spPr>
      </p:pic>
    </p:spTree>
    <p:extLst>
      <p:ext uri="{BB962C8B-B14F-4D97-AF65-F5344CB8AC3E}">
        <p14:creationId xmlns:p14="http://schemas.microsoft.com/office/powerpoint/2010/main" val="274691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3">
            <a:extLst>
              <a:ext uri="{FF2B5EF4-FFF2-40B4-BE49-F238E27FC236}">
                <a16:creationId xmlns:a16="http://schemas.microsoft.com/office/drawing/2014/main" id="{718A1444-FA39-1044-A7BD-6ADE5288F6FD}"/>
              </a:ext>
            </a:extLst>
          </p:cNvPr>
          <p:cNvSpPr/>
          <p:nvPr/>
        </p:nvSpPr>
        <p:spPr>
          <a:xfrm>
            <a:off x="2045854" y="1006273"/>
            <a:ext cx="7608815" cy="4862877"/>
          </a:xfrm>
          <a:custGeom>
            <a:avLst/>
            <a:gdLst/>
            <a:ahLst/>
            <a:cxnLst/>
            <a:rect l="l" t="t" r="r" b="b"/>
            <a:pathLst>
              <a:path w="9144000" h="1282700">
                <a:moveTo>
                  <a:pt x="0" y="0"/>
                </a:moveTo>
                <a:lnTo>
                  <a:pt x="9143998" y="0"/>
                </a:lnTo>
                <a:lnTo>
                  <a:pt x="9143998" y="1282094"/>
                </a:lnTo>
                <a:lnTo>
                  <a:pt x="0" y="1282094"/>
                </a:lnTo>
                <a:lnTo>
                  <a:pt x="0" y="0"/>
                </a:lnTo>
                <a:close/>
              </a:path>
            </a:pathLst>
          </a:custGeom>
          <a:solidFill>
            <a:srgbClr val="223645"/>
          </a:solidFill>
          <a:ln w="28575">
            <a:solidFill>
              <a:srgbClr val="8BB8CA"/>
            </a:solidFill>
          </a:ln>
        </p:spPr>
        <p:txBody>
          <a:bodyPr wrap="square" lIns="0" tIns="0" rIns="0" bIns="0" rtlCol="0"/>
          <a:lstStyle/>
          <a:p>
            <a:endParaRPr dirty="0">
              <a:solidFill>
                <a:schemeClr val="bg1"/>
              </a:solidFill>
            </a:endParaRPr>
          </a:p>
        </p:txBody>
      </p:sp>
      <p:grpSp>
        <p:nvGrpSpPr>
          <p:cNvPr id="2" name="Group 1">
            <a:extLst>
              <a:ext uri="{FF2B5EF4-FFF2-40B4-BE49-F238E27FC236}">
                <a16:creationId xmlns:a16="http://schemas.microsoft.com/office/drawing/2014/main" id="{B7AAA44C-56A1-3E4C-9638-C2DFE3DE4893}"/>
              </a:ext>
            </a:extLst>
          </p:cNvPr>
          <p:cNvGrpSpPr/>
          <p:nvPr/>
        </p:nvGrpSpPr>
        <p:grpSpPr>
          <a:xfrm>
            <a:off x="2147969" y="1074194"/>
            <a:ext cx="7404584" cy="4727034"/>
            <a:chOff x="2147969" y="1074194"/>
            <a:chExt cx="7404584" cy="4727034"/>
          </a:xfrm>
        </p:grpSpPr>
        <p:sp>
          <p:nvSpPr>
            <p:cNvPr id="3" name="Down Arrow 2">
              <a:extLst>
                <a:ext uri="{FF2B5EF4-FFF2-40B4-BE49-F238E27FC236}">
                  <a16:creationId xmlns:a16="http://schemas.microsoft.com/office/drawing/2014/main" id="{03F0336F-11EE-E64D-A76B-6F330048024E}"/>
                </a:ext>
              </a:extLst>
            </p:cNvPr>
            <p:cNvSpPr/>
            <p:nvPr/>
          </p:nvSpPr>
          <p:spPr>
            <a:xfrm rot="3126789">
              <a:off x="5918205" y="4919302"/>
              <a:ext cx="163360" cy="252052"/>
            </a:xfrm>
            <a:prstGeom prst="downArrow">
              <a:avLst>
                <a:gd name="adj1" fmla="val 30746"/>
                <a:gd name="adj2" fmla="val 72826"/>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A2D209-6048-E043-84AD-7EA9D9AE2B5E}"/>
                </a:ext>
              </a:extLst>
            </p:cNvPr>
            <p:cNvPicPr>
              <a:picLocks noChangeAspect="1"/>
            </p:cNvPicPr>
            <p:nvPr/>
          </p:nvPicPr>
          <p:blipFill>
            <a:blip r:embed="rId3"/>
            <a:stretch>
              <a:fillRect/>
            </a:stretch>
          </p:blipFill>
          <p:spPr>
            <a:xfrm>
              <a:off x="2147969" y="1074194"/>
              <a:ext cx="7404584" cy="4727034"/>
            </a:xfrm>
            <a:prstGeom prst="rect">
              <a:avLst/>
            </a:prstGeom>
          </p:spPr>
        </p:pic>
        <p:sp>
          <p:nvSpPr>
            <p:cNvPr id="5" name="TextBox 4">
              <a:extLst>
                <a:ext uri="{FF2B5EF4-FFF2-40B4-BE49-F238E27FC236}">
                  <a16:creationId xmlns:a16="http://schemas.microsoft.com/office/drawing/2014/main" id="{B1D2B181-80FE-F54E-91E6-1A64397D3BCB}"/>
                </a:ext>
              </a:extLst>
            </p:cNvPr>
            <p:cNvSpPr txBox="1"/>
            <p:nvPr/>
          </p:nvSpPr>
          <p:spPr>
            <a:xfrm>
              <a:off x="2911701" y="1406851"/>
              <a:ext cx="1223089" cy="338554"/>
            </a:xfrm>
            <a:prstGeom prst="rect">
              <a:avLst/>
            </a:prstGeom>
            <a:solidFill>
              <a:schemeClr val="bg1"/>
            </a:solidFill>
          </p:spPr>
          <p:txBody>
            <a:bodyPr wrap="square" rtlCol="0">
              <a:spAutoFit/>
            </a:bodyPr>
            <a:lstStyle/>
            <a:p>
              <a:r>
                <a:rPr lang="en-US" sz="1600" dirty="0">
                  <a:solidFill>
                    <a:schemeClr val="tx1">
                      <a:lumMod val="65000"/>
                      <a:lumOff val="35000"/>
                    </a:schemeClr>
                  </a:solidFill>
                </a:rPr>
                <a:t>Best Bank</a:t>
              </a:r>
            </a:p>
          </p:txBody>
        </p:sp>
        <p:sp>
          <p:nvSpPr>
            <p:cNvPr id="6" name="TextBox 5">
              <a:extLst>
                <a:ext uri="{FF2B5EF4-FFF2-40B4-BE49-F238E27FC236}">
                  <a16:creationId xmlns:a16="http://schemas.microsoft.com/office/drawing/2014/main" id="{65B25AB4-E030-EB4E-982F-856E5095DE93}"/>
                </a:ext>
              </a:extLst>
            </p:cNvPr>
            <p:cNvSpPr txBox="1"/>
            <p:nvPr/>
          </p:nvSpPr>
          <p:spPr>
            <a:xfrm flipH="1">
              <a:off x="4387659" y="1406851"/>
              <a:ext cx="2014719" cy="338554"/>
            </a:xfrm>
            <a:prstGeom prst="rect">
              <a:avLst/>
            </a:prstGeom>
            <a:solidFill>
              <a:schemeClr val="bg1"/>
            </a:solidFill>
          </p:spPr>
          <p:txBody>
            <a:bodyPr wrap="square" rtlCol="0">
              <a:spAutoFit/>
            </a:bodyPr>
            <a:lstStyle/>
            <a:p>
              <a:r>
                <a:rPr lang="en-US" sz="1600" dirty="0">
                  <a:solidFill>
                    <a:schemeClr val="tx1">
                      <a:lumMod val="65000"/>
                      <a:lumOff val="35000"/>
                    </a:schemeClr>
                  </a:solidFill>
                </a:rPr>
                <a:t>customer5319</a:t>
              </a:r>
            </a:p>
          </p:txBody>
        </p:sp>
        <p:sp>
          <p:nvSpPr>
            <p:cNvPr id="7" name="TextBox 6">
              <a:extLst>
                <a:ext uri="{FF2B5EF4-FFF2-40B4-BE49-F238E27FC236}">
                  <a16:creationId xmlns:a16="http://schemas.microsoft.com/office/drawing/2014/main" id="{2523B09E-5CC5-D241-A795-657E21D0930B}"/>
                </a:ext>
              </a:extLst>
            </p:cNvPr>
            <p:cNvSpPr txBox="1"/>
            <p:nvPr/>
          </p:nvSpPr>
          <p:spPr>
            <a:xfrm>
              <a:off x="7336303" y="3772583"/>
              <a:ext cx="2006236" cy="492443"/>
            </a:xfrm>
            <a:prstGeom prst="rect">
              <a:avLst/>
            </a:prstGeom>
            <a:noFill/>
            <a:ln>
              <a:solidFill>
                <a:schemeClr val="bg1">
                  <a:lumMod val="85000"/>
                </a:schemeClr>
              </a:solidFill>
            </a:ln>
          </p:spPr>
          <p:txBody>
            <a:bodyPr wrap="square" rtlCol="0">
              <a:spAutoFit/>
            </a:bodyPr>
            <a:lstStyle/>
            <a:p>
              <a:r>
                <a:rPr lang="en-US" sz="1400" dirty="0">
                  <a:solidFill>
                    <a:schemeClr val="tx1">
                      <a:lumMod val="75000"/>
                      <a:lumOff val="25000"/>
                    </a:schemeClr>
                  </a:solidFill>
                </a:rPr>
                <a:t>http://NotYourBank.com</a:t>
              </a:r>
            </a:p>
            <a:p>
              <a:r>
                <a:rPr lang="en-US" sz="1200" b="1" dirty="0">
                  <a:solidFill>
                    <a:schemeClr val="tx1">
                      <a:lumMod val="65000"/>
                      <a:lumOff val="35000"/>
                    </a:schemeClr>
                  </a:solidFill>
                </a:rPr>
                <a:t>Ctrl+Click to follow link</a:t>
              </a:r>
            </a:p>
          </p:txBody>
        </p:sp>
        <p:sp>
          <p:nvSpPr>
            <p:cNvPr id="8" name="Right Arrow 7">
              <a:extLst>
                <a:ext uri="{FF2B5EF4-FFF2-40B4-BE49-F238E27FC236}">
                  <a16:creationId xmlns:a16="http://schemas.microsoft.com/office/drawing/2014/main" id="{E1F021B5-B976-4546-AD4B-74DFF6A1AD09}"/>
                </a:ext>
              </a:extLst>
            </p:cNvPr>
            <p:cNvSpPr/>
            <p:nvPr/>
          </p:nvSpPr>
          <p:spPr>
            <a:xfrm rot="13724780">
              <a:off x="7091961" y="4163678"/>
              <a:ext cx="337926" cy="190889"/>
            </a:xfrm>
            <a:prstGeom prst="rightArrow">
              <a:avLst>
                <a:gd name="adj1" fmla="val 16511"/>
                <a:gd name="adj2" fmla="val 127686"/>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3">
            <a:extLst>
              <a:ext uri="{FF2B5EF4-FFF2-40B4-BE49-F238E27FC236}">
                <a16:creationId xmlns:a16="http://schemas.microsoft.com/office/drawing/2014/main" id="{3949F1FC-1A44-ED43-B7BD-F485F9644801}"/>
              </a:ext>
            </a:extLst>
          </p:cNvPr>
          <p:cNvSpPr txBox="1">
            <a:spLocks/>
          </p:cNvSpPr>
          <p:nvPr/>
        </p:nvSpPr>
        <p:spPr>
          <a:xfrm>
            <a:off x="281857" y="336137"/>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PHISHING EXAMPLE</a:t>
            </a:r>
          </a:p>
        </p:txBody>
      </p:sp>
    </p:spTree>
    <p:extLst>
      <p:ext uri="{BB962C8B-B14F-4D97-AF65-F5344CB8AC3E}">
        <p14:creationId xmlns:p14="http://schemas.microsoft.com/office/powerpoint/2010/main" val="2849407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akeav">
            <a:extLst>
              <a:ext uri="{FF2B5EF4-FFF2-40B4-BE49-F238E27FC236}">
                <a16:creationId xmlns:a16="http://schemas.microsoft.com/office/drawing/2014/main" id="{597C201A-DE94-5643-970C-0BDEB10170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89390" y="1440344"/>
            <a:ext cx="7076789" cy="4659489"/>
          </a:xfrm>
          <a:prstGeom prst="rect">
            <a:avLst/>
          </a:prstGeom>
          <a:noFill/>
          <a:ln w="9525">
            <a:noFill/>
            <a:miter lim="800000"/>
            <a:headEnd/>
            <a:tailEnd/>
          </a:ln>
        </p:spPr>
      </p:pic>
      <p:pic>
        <p:nvPicPr>
          <p:cNvPr id="3" name="Picture 2">
            <a:extLst>
              <a:ext uri="{FF2B5EF4-FFF2-40B4-BE49-F238E27FC236}">
                <a16:creationId xmlns:a16="http://schemas.microsoft.com/office/drawing/2014/main" id="{1267E449-65D3-C844-B69E-E89C4CF05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829" y="1400521"/>
            <a:ext cx="6742670" cy="473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D2122655-3948-D344-8BA8-5F042D927975}"/>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QUESTION WHAT YOU SEE</a:t>
            </a:r>
          </a:p>
        </p:txBody>
      </p:sp>
    </p:spTree>
    <p:extLst>
      <p:ext uri="{BB962C8B-B14F-4D97-AF65-F5344CB8AC3E}">
        <p14:creationId xmlns:p14="http://schemas.microsoft.com/office/powerpoint/2010/main" val="18880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2A654CCC-15EF-F448-9908-3370C1FFC769}"/>
              </a:ext>
            </a:extLst>
          </p:cNvPr>
          <p:cNvSpPr txBox="1"/>
          <p:nvPr/>
        </p:nvSpPr>
        <p:spPr>
          <a:xfrm>
            <a:off x="687268" y="2450081"/>
            <a:ext cx="6040557" cy="1723549"/>
          </a:xfrm>
          <a:prstGeom prst="rect">
            <a:avLst/>
          </a:prstGeom>
        </p:spPr>
        <p:txBody>
          <a:bodyPr vert="horz" wrap="square" lIns="0" tIns="0" rIns="0" bIns="0" rtlCol="0">
            <a:spAutoFit/>
          </a:bodyPr>
          <a:lstStyle/>
          <a:p>
            <a:pPr marL="292100" marR="5080" indent="-279400">
              <a:buFont typeface="Arial"/>
              <a:buChar char="•"/>
              <a:tabLst>
                <a:tab pos="298450" algn="l"/>
              </a:tabLst>
            </a:pPr>
            <a:r>
              <a:rPr lang="en-US" sz="2800" spc="15" dirty="0">
                <a:solidFill>
                  <a:schemeClr val="tx1">
                    <a:lumMod val="65000"/>
                    <a:lumOff val="35000"/>
                  </a:schemeClr>
                </a:solidFill>
                <a:cs typeface="Lucida Sans"/>
              </a:rPr>
              <a:t>U</a:t>
            </a:r>
            <a:r>
              <a:rPr sz="2800" spc="15" dirty="0">
                <a:solidFill>
                  <a:schemeClr val="tx1">
                    <a:lumMod val="65000"/>
                    <a:lumOff val="35000"/>
                  </a:schemeClr>
                </a:solidFill>
                <a:cs typeface="Lucida Sans"/>
              </a:rPr>
              <a:t>se </a:t>
            </a:r>
            <a:r>
              <a:rPr sz="2800" spc="55" dirty="0">
                <a:solidFill>
                  <a:schemeClr val="tx1">
                    <a:lumMod val="65000"/>
                    <a:lumOff val="35000"/>
                  </a:schemeClr>
                </a:solidFill>
                <a:cs typeface="Lucida Sans"/>
              </a:rPr>
              <a:t>an </a:t>
            </a:r>
            <a:r>
              <a:rPr sz="2800" spc="30" dirty="0">
                <a:solidFill>
                  <a:schemeClr val="tx1">
                    <a:lumMod val="65000"/>
                    <a:lumOff val="35000"/>
                  </a:schemeClr>
                </a:solidFill>
                <a:cs typeface="Lucida Sans"/>
              </a:rPr>
              <a:t>external </a:t>
            </a:r>
            <a:r>
              <a:rPr sz="2800" spc="50" dirty="0">
                <a:solidFill>
                  <a:schemeClr val="tx1">
                    <a:lumMod val="65000"/>
                    <a:lumOff val="35000"/>
                  </a:schemeClr>
                </a:solidFill>
                <a:cs typeface="Lucida Sans"/>
              </a:rPr>
              <a:t>portable </a:t>
            </a:r>
            <a:r>
              <a:rPr sz="2800" spc="55" dirty="0">
                <a:solidFill>
                  <a:schemeClr val="tx1">
                    <a:lumMod val="65000"/>
                    <a:lumOff val="35000"/>
                  </a:schemeClr>
                </a:solidFill>
                <a:cs typeface="Lucida Sans"/>
              </a:rPr>
              <a:t>storage</a:t>
            </a:r>
            <a:r>
              <a:rPr sz="2800" spc="-170" dirty="0">
                <a:solidFill>
                  <a:schemeClr val="tx1">
                    <a:lumMod val="65000"/>
                    <a:lumOff val="35000"/>
                  </a:schemeClr>
                </a:solidFill>
                <a:cs typeface="Lucida Sans"/>
              </a:rPr>
              <a:t> </a:t>
            </a:r>
            <a:r>
              <a:rPr sz="2800" spc="80" dirty="0">
                <a:solidFill>
                  <a:schemeClr val="tx1">
                    <a:lumMod val="65000"/>
                    <a:lumOff val="35000"/>
                  </a:schemeClr>
                </a:solidFill>
                <a:cs typeface="Lucida Sans"/>
              </a:rPr>
              <a:t>devic</a:t>
            </a:r>
            <a:r>
              <a:rPr lang="en-US" sz="2800" spc="80" dirty="0">
                <a:solidFill>
                  <a:schemeClr val="tx1">
                    <a:lumMod val="65000"/>
                    <a:lumOff val="35000"/>
                  </a:schemeClr>
                </a:solidFill>
                <a:cs typeface="Lucida Sans"/>
              </a:rPr>
              <a:t>e</a:t>
            </a:r>
            <a:r>
              <a:rPr sz="2800" spc="80" dirty="0">
                <a:solidFill>
                  <a:schemeClr val="tx1">
                    <a:lumMod val="65000"/>
                    <a:lumOff val="35000"/>
                  </a:schemeClr>
                </a:solidFill>
                <a:cs typeface="Lucida Sans"/>
              </a:rPr>
              <a:t> </a:t>
            </a:r>
            <a:r>
              <a:rPr sz="2800" spc="40" dirty="0">
                <a:solidFill>
                  <a:schemeClr val="tx1">
                    <a:lumMod val="65000"/>
                    <a:lumOff val="35000"/>
                  </a:schemeClr>
                </a:solidFill>
                <a:cs typeface="Lucida Sans"/>
              </a:rPr>
              <a:t>or </a:t>
            </a:r>
            <a:r>
              <a:rPr sz="2800" spc="20" dirty="0">
                <a:solidFill>
                  <a:schemeClr val="tx1">
                    <a:lumMod val="65000"/>
                    <a:lumOff val="35000"/>
                  </a:schemeClr>
                </a:solidFill>
                <a:cs typeface="Lucida Sans"/>
              </a:rPr>
              <a:t>cloud</a:t>
            </a:r>
            <a:r>
              <a:rPr sz="2800" spc="-180" dirty="0">
                <a:solidFill>
                  <a:schemeClr val="tx1">
                    <a:lumMod val="65000"/>
                    <a:lumOff val="35000"/>
                  </a:schemeClr>
                </a:solidFill>
                <a:cs typeface="Lucida Sans"/>
              </a:rPr>
              <a:t> </a:t>
            </a:r>
            <a:r>
              <a:rPr sz="2800" spc="25" dirty="0">
                <a:solidFill>
                  <a:schemeClr val="tx1">
                    <a:lumMod val="65000"/>
                    <a:lumOff val="35000"/>
                  </a:schemeClr>
                </a:solidFill>
                <a:cs typeface="Lucida Sans"/>
              </a:rPr>
              <a:t>services</a:t>
            </a:r>
            <a:endParaRPr sz="2800" dirty="0">
              <a:solidFill>
                <a:schemeClr val="tx1">
                  <a:lumMod val="65000"/>
                  <a:lumOff val="35000"/>
                </a:schemeClr>
              </a:solidFill>
              <a:cs typeface="Lucida Sans"/>
            </a:endParaRPr>
          </a:p>
          <a:p>
            <a:pPr>
              <a:buClr>
                <a:srgbClr val="FFFFFF"/>
              </a:buClr>
              <a:buFont typeface="Arial"/>
              <a:buChar char="•"/>
            </a:pPr>
            <a:endParaRPr sz="2800" dirty="0">
              <a:solidFill>
                <a:schemeClr val="tx1">
                  <a:lumMod val="65000"/>
                  <a:lumOff val="35000"/>
                </a:schemeClr>
              </a:solidFill>
              <a:cs typeface="Times New Roman"/>
            </a:endParaRPr>
          </a:p>
          <a:p>
            <a:pPr marL="292100" marR="136525" indent="-279400">
              <a:buFont typeface="Arial"/>
              <a:buChar char="•"/>
              <a:tabLst>
                <a:tab pos="298450" algn="l"/>
              </a:tabLst>
            </a:pPr>
            <a:r>
              <a:rPr sz="2800" spc="45" dirty="0">
                <a:solidFill>
                  <a:schemeClr val="tx1">
                    <a:lumMod val="65000"/>
                    <a:lumOff val="35000"/>
                  </a:schemeClr>
                </a:solidFill>
                <a:cs typeface="Lucida Sans"/>
              </a:rPr>
              <a:t>Backup your </a:t>
            </a:r>
            <a:r>
              <a:rPr sz="2800" spc="95" dirty="0">
                <a:solidFill>
                  <a:schemeClr val="tx1">
                    <a:lumMod val="65000"/>
                    <a:lumOff val="35000"/>
                  </a:schemeClr>
                </a:solidFill>
                <a:cs typeface="Lucida Sans"/>
              </a:rPr>
              <a:t>data</a:t>
            </a:r>
            <a:r>
              <a:rPr sz="2800" spc="-260" dirty="0">
                <a:solidFill>
                  <a:schemeClr val="tx1">
                    <a:lumMod val="65000"/>
                    <a:lumOff val="35000"/>
                  </a:schemeClr>
                </a:solidFill>
                <a:cs typeface="Lucida Sans"/>
              </a:rPr>
              <a:t> </a:t>
            </a:r>
            <a:r>
              <a:rPr sz="2800" spc="45" dirty="0">
                <a:solidFill>
                  <a:schemeClr val="tx1">
                    <a:lumMod val="65000"/>
                    <a:lumOff val="35000"/>
                  </a:schemeClr>
                </a:solidFill>
                <a:cs typeface="Lucida Sans"/>
              </a:rPr>
              <a:t>daily </a:t>
            </a:r>
            <a:r>
              <a:rPr sz="2800" spc="40" dirty="0">
                <a:solidFill>
                  <a:schemeClr val="tx1">
                    <a:lumMod val="65000"/>
                    <a:lumOff val="35000"/>
                  </a:schemeClr>
                </a:solidFill>
                <a:cs typeface="Lucida Sans"/>
              </a:rPr>
              <a:t>or</a:t>
            </a:r>
            <a:r>
              <a:rPr sz="2800" spc="-130" dirty="0">
                <a:solidFill>
                  <a:schemeClr val="tx1">
                    <a:lumMod val="65000"/>
                    <a:lumOff val="35000"/>
                  </a:schemeClr>
                </a:solidFill>
                <a:cs typeface="Lucida Sans"/>
              </a:rPr>
              <a:t> </a:t>
            </a:r>
            <a:r>
              <a:rPr sz="2800" spc="30" dirty="0">
                <a:solidFill>
                  <a:schemeClr val="tx1">
                    <a:lumMod val="65000"/>
                    <a:lumOff val="35000"/>
                  </a:schemeClr>
                </a:solidFill>
                <a:cs typeface="Lucida Sans"/>
              </a:rPr>
              <a:t>weekly</a:t>
            </a:r>
            <a:endParaRPr sz="2800" dirty="0">
              <a:solidFill>
                <a:schemeClr val="tx1">
                  <a:lumMod val="65000"/>
                  <a:lumOff val="35000"/>
                </a:schemeClr>
              </a:solidFill>
              <a:cs typeface="Lucida Sans"/>
            </a:endParaRPr>
          </a:p>
        </p:txBody>
      </p:sp>
      <p:sp>
        <p:nvSpPr>
          <p:cNvPr id="3" name="object 8">
            <a:extLst>
              <a:ext uri="{FF2B5EF4-FFF2-40B4-BE49-F238E27FC236}">
                <a16:creationId xmlns:a16="http://schemas.microsoft.com/office/drawing/2014/main" id="{3D00E406-013F-3D4C-BDE3-95FF79BD286E}"/>
              </a:ext>
            </a:extLst>
          </p:cNvPr>
          <p:cNvSpPr/>
          <p:nvPr/>
        </p:nvSpPr>
        <p:spPr>
          <a:xfrm>
            <a:off x="6864349" y="1666600"/>
            <a:ext cx="4762451" cy="4762451"/>
          </a:xfrm>
          <a:prstGeom prst="rect">
            <a:avLst/>
          </a:prstGeom>
          <a:blipFill>
            <a:blip r:embed="rId3"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7A44DD5D-9713-1547-9ED5-01404CA6185B}"/>
              </a:ext>
            </a:extLst>
          </p:cNvPr>
          <p:cNvSpPr txBox="1"/>
          <p:nvPr/>
        </p:nvSpPr>
        <p:spPr>
          <a:xfrm>
            <a:off x="550743" y="1235713"/>
            <a:ext cx="6850444" cy="430887"/>
          </a:xfrm>
          <a:prstGeom prst="rect">
            <a:avLst/>
          </a:prstGeom>
        </p:spPr>
        <p:txBody>
          <a:bodyPr vert="horz" wrap="square" lIns="0" tIns="0" rIns="0" bIns="0" rtlCol="0">
            <a:spAutoFit/>
          </a:bodyPr>
          <a:lstStyle/>
          <a:p>
            <a:pPr marL="12700"/>
            <a:r>
              <a:rPr sz="2800" spc="-10" dirty="0">
                <a:solidFill>
                  <a:schemeClr val="tx1">
                    <a:lumMod val="65000"/>
                    <a:lumOff val="35000"/>
                  </a:schemeClr>
                </a:solidFill>
                <a:latin typeface="+mj-lt"/>
                <a:cs typeface="Lucida Sans"/>
              </a:rPr>
              <a:t>This </a:t>
            </a:r>
            <a:r>
              <a:rPr sz="2800" spc="-30" dirty="0">
                <a:solidFill>
                  <a:schemeClr val="tx1">
                    <a:lumMod val="65000"/>
                    <a:lumOff val="35000"/>
                  </a:schemeClr>
                </a:solidFill>
                <a:latin typeface="+mj-lt"/>
                <a:cs typeface="Lucida Sans"/>
              </a:rPr>
              <a:t>is </a:t>
            </a:r>
            <a:r>
              <a:rPr sz="2800" spc="45" dirty="0">
                <a:solidFill>
                  <a:schemeClr val="tx1">
                    <a:lumMod val="65000"/>
                    <a:lumOff val="35000"/>
                  </a:schemeClr>
                </a:solidFill>
                <a:latin typeface="+mj-lt"/>
                <a:cs typeface="Lucida Sans"/>
              </a:rPr>
              <a:t>extremely </a:t>
            </a:r>
            <a:r>
              <a:rPr sz="2800" spc="5" dirty="0">
                <a:solidFill>
                  <a:schemeClr val="tx1">
                    <a:lumMod val="65000"/>
                    <a:lumOff val="35000"/>
                  </a:schemeClr>
                </a:solidFill>
                <a:latin typeface="+mj-lt"/>
                <a:cs typeface="Lucida Sans"/>
              </a:rPr>
              <a:t>important—but, </a:t>
            </a:r>
            <a:r>
              <a:rPr sz="2800" spc="80" dirty="0">
                <a:solidFill>
                  <a:schemeClr val="tx1">
                    <a:lumMod val="65000"/>
                    <a:lumOff val="35000"/>
                  </a:schemeClr>
                </a:solidFill>
                <a:latin typeface="+mj-lt"/>
                <a:cs typeface="Lucida Sans"/>
              </a:rPr>
              <a:t>easy </a:t>
            </a:r>
            <a:r>
              <a:rPr sz="2800" spc="35" dirty="0">
                <a:solidFill>
                  <a:schemeClr val="tx1">
                    <a:lumMod val="65000"/>
                    <a:lumOff val="35000"/>
                  </a:schemeClr>
                </a:solidFill>
                <a:latin typeface="+mj-lt"/>
                <a:cs typeface="Lucida Sans"/>
              </a:rPr>
              <a:t>to</a:t>
            </a:r>
            <a:r>
              <a:rPr sz="2800" spc="-320" dirty="0">
                <a:solidFill>
                  <a:schemeClr val="tx1">
                    <a:lumMod val="65000"/>
                    <a:lumOff val="35000"/>
                  </a:schemeClr>
                </a:solidFill>
                <a:latin typeface="+mj-lt"/>
                <a:cs typeface="Lucida Sans"/>
              </a:rPr>
              <a:t> </a:t>
            </a:r>
            <a:r>
              <a:rPr sz="2800" spc="-30" dirty="0">
                <a:solidFill>
                  <a:schemeClr val="tx1">
                    <a:lumMod val="65000"/>
                    <a:lumOff val="35000"/>
                  </a:schemeClr>
                </a:solidFill>
                <a:latin typeface="+mj-lt"/>
                <a:cs typeface="Lucida Sans"/>
              </a:rPr>
              <a:t>do.</a:t>
            </a:r>
            <a:endParaRPr sz="2800" dirty="0">
              <a:solidFill>
                <a:schemeClr val="tx1">
                  <a:lumMod val="65000"/>
                  <a:lumOff val="35000"/>
                </a:schemeClr>
              </a:solidFill>
              <a:latin typeface="+mj-lt"/>
              <a:cs typeface="Lucida Sans"/>
            </a:endParaRPr>
          </a:p>
        </p:txBody>
      </p:sp>
      <p:sp>
        <p:nvSpPr>
          <p:cNvPr id="5" name="Title 3">
            <a:extLst>
              <a:ext uri="{FF2B5EF4-FFF2-40B4-BE49-F238E27FC236}">
                <a16:creationId xmlns:a16="http://schemas.microsoft.com/office/drawing/2014/main" id="{52C5E0E1-7A78-4348-B541-8EEE45CCB31E}"/>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BACK UP YOUR DATA</a:t>
            </a:r>
          </a:p>
        </p:txBody>
      </p:sp>
    </p:spTree>
    <p:extLst>
      <p:ext uri="{BB962C8B-B14F-4D97-AF65-F5344CB8AC3E}">
        <p14:creationId xmlns:p14="http://schemas.microsoft.com/office/powerpoint/2010/main" val="291839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280C7C-66CC-F341-8FBD-EA995651A1F6}"/>
              </a:ext>
            </a:extLst>
          </p:cNvPr>
          <p:cNvGrpSpPr/>
          <p:nvPr/>
        </p:nvGrpSpPr>
        <p:grpSpPr>
          <a:xfrm>
            <a:off x="7012444" y="1784990"/>
            <a:ext cx="3171464" cy="2942309"/>
            <a:chOff x="6837629" y="2141420"/>
            <a:chExt cx="3171464" cy="2942309"/>
          </a:xfrm>
        </p:grpSpPr>
        <p:sp>
          <p:nvSpPr>
            <p:cNvPr id="3" name="object 4">
              <a:extLst>
                <a:ext uri="{FF2B5EF4-FFF2-40B4-BE49-F238E27FC236}">
                  <a16:creationId xmlns:a16="http://schemas.microsoft.com/office/drawing/2014/main" id="{1B1F9626-D0BA-864B-8515-A782538D1036}"/>
                </a:ext>
              </a:extLst>
            </p:cNvPr>
            <p:cNvSpPr/>
            <p:nvPr/>
          </p:nvSpPr>
          <p:spPr>
            <a:xfrm>
              <a:off x="6837629" y="2141420"/>
              <a:ext cx="3171464" cy="2942309"/>
            </a:xfrm>
            <a:prstGeom prst="roundRect">
              <a:avLst/>
            </a:prstGeom>
            <a:solidFill>
              <a:srgbClr val="223645"/>
            </a:solidFill>
            <a:ln w="28575">
              <a:solidFill>
                <a:srgbClr val="F4B31C"/>
              </a:solidFill>
            </a:ln>
          </p:spPr>
          <p:txBody>
            <a:bodyPr wrap="square" lIns="0" tIns="0" rIns="0" bIns="0" rtlCol="0"/>
            <a:lstStyle/>
            <a:p>
              <a:endParaRPr dirty="0"/>
            </a:p>
          </p:txBody>
        </p:sp>
        <p:sp>
          <p:nvSpPr>
            <p:cNvPr id="4" name="Down Arrow 3">
              <a:extLst>
                <a:ext uri="{FF2B5EF4-FFF2-40B4-BE49-F238E27FC236}">
                  <a16:creationId xmlns:a16="http://schemas.microsoft.com/office/drawing/2014/main" id="{D6F3C4E0-D5B1-764F-9D9E-DFBBA624E740}"/>
                </a:ext>
              </a:extLst>
            </p:cNvPr>
            <p:cNvSpPr/>
            <p:nvPr/>
          </p:nvSpPr>
          <p:spPr>
            <a:xfrm>
              <a:off x="7510798" y="3033661"/>
              <a:ext cx="1825127" cy="1830645"/>
            </a:xfrm>
            <a:prstGeom prst="downArrow">
              <a:avLst/>
            </a:prstGeom>
            <a:solidFill>
              <a:srgbClr val="F4B31C"/>
            </a:solidFill>
            <a:ln>
              <a:solidFill>
                <a:srgbClr val="F4B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D83860-FBA2-6446-955F-2E0565AD3776}"/>
                </a:ext>
              </a:extLst>
            </p:cNvPr>
            <p:cNvSpPr/>
            <p:nvPr/>
          </p:nvSpPr>
          <p:spPr>
            <a:xfrm>
              <a:off x="7952418" y="2252220"/>
              <a:ext cx="941881" cy="45719"/>
            </a:xfrm>
            <a:prstGeom prst="rect">
              <a:avLst/>
            </a:prstGeom>
            <a:solidFill>
              <a:srgbClr val="F4B31C"/>
            </a:solidFill>
            <a:ln>
              <a:solidFill>
                <a:srgbClr val="F4B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7E5F0A-71C5-7A43-9CFD-25267063978C}"/>
                </a:ext>
              </a:extLst>
            </p:cNvPr>
            <p:cNvSpPr/>
            <p:nvPr/>
          </p:nvSpPr>
          <p:spPr>
            <a:xfrm>
              <a:off x="7952419" y="2426480"/>
              <a:ext cx="941881" cy="124950"/>
            </a:xfrm>
            <a:prstGeom prst="rect">
              <a:avLst/>
            </a:prstGeom>
            <a:solidFill>
              <a:srgbClr val="F4B31C"/>
            </a:solidFill>
            <a:ln>
              <a:solidFill>
                <a:srgbClr val="F4B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A2A7B1-E3DF-6C41-A5F2-33FEF74CF5B9}"/>
                </a:ext>
              </a:extLst>
            </p:cNvPr>
            <p:cNvSpPr/>
            <p:nvPr/>
          </p:nvSpPr>
          <p:spPr>
            <a:xfrm>
              <a:off x="7952420" y="2702832"/>
              <a:ext cx="941881" cy="222811"/>
            </a:xfrm>
            <a:prstGeom prst="rect">
              <a:avLst/>
            </a:prstGeom>
            <a:solidFill>
              <a:srgbClr val="F4B31C"/>
            </a:solidFill>
            <a:ln>
              <a:solidFill>
                <a:srgbClr val="F4B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a:extLst>
              <a:ext uri="{FF2B5EF4-FFF2-40B4-BE49-F238E27FC236}">
                <a16:creationId xmlns:a16="http://schemas.microsoft.com/office/drawing/2014/main" id="{D139C57F-55F8-BA4D-98F4-15AEF4A1BFDF}"/>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DOWNLOADS AND STREAMING</a:t>
            </a:r>
          </a:p>
        </p:txBody>
      </p:sp>
      <p:sp>
        <p:nvSpPr>
          <p:cNvPr id="9" name="Rectangle 8">
            <a:extLst>
              <a:ext uri="{FF2B5EF4-FFF2-40B4-BE49-F238E27FC236}">
                <a16:creationId xmlns:a16="http://schemas.microsoft.com/office/drawing/2014/main" id="{8A86D49B-3163-9045-9C0F-661CB6FA29DD}"/>
              </a:ext>
            </a:extLst>
          </p:cNvPr>
          <p:cNvSpPr/>
          <p:nvPr/>
        </p:nvSpPr>
        <p:spPr>
          <a:xfrm>
            <a:off x="916444" y="1917317"/>
            <a:ext cx="6096000" cy="2677656"/>
          </a:xfrm>
          <a:prstGeom prst="rect">
            <a:avLst/>
          </a:prstGeom>
        </p:spPr>
        <p:txBody>
          <a:bodyPr>
            <a:spAutoFit/>
          </a:bodyPr>
          <a:lstStyle/>
          <a:p>
            <a:pPr marL="12700" marR="5080">
              <a:tabLst>
                <a:tab pos="298450" algn="l"/>
              </a:tabLst>
            </a:pPr>
            <a:r>
              <a:rPr lang="en-US" sz="2800" dirty="0">
                <a:solidFill>
                  <a:schemeClr val="tx1">
                    <a:lumMod val="65000"/>
                    <a:lumOff val="35000"/>
                  </a:schemeClr>
                </a:solidFill>
                <a:cs typeface="Lucida Sans"/>
              </a:rPr>
              <a:t>Use reputable sites only:</a:t>
            </a:r>
          </a:p>
          <a:p>
            <a:pPr marL="298450" marR="5080" indent="-285750">
              <a:buFont typeface="Arial" panose="020B0604020202020204" pitchFamily="34" charset="0"/>
              <a:buChar char="•"/>
              <a:tabLst>
                <a:tab pos="298450" algn="l"/>
              </a:tabLst>
            </a:pPr>
            <a:r>
              <a:rPr lang="en-US" sz="2800" dirty="0">
                <a:solidFill>
                  <a:schemeClr val="tx1">
                    <a:lumMod val="65000"/>
                    <a:lumOff val="35000"/>
                  </a:schemeClr>
                </a:solidFill>
                <a:cs typeface="Lucida Sans"/>
              </a:rPr>
              <a:t>Download music</a:t>
            </a:r>
          </a:p>
          <a:p>
            <a:pPr marL="298450" marR="5080" indent="-285750">
              <a:buFont typeface="Arial" panose="020B0604020202020204" pitchFamily="34" charset="0"/>
              <a:buChar char="•"/>
              <a:tabLst>
                <a:tab pos="298450" algn="l"/>
              </a:tabLst>
            </a:pPr>
            <a:r>
              <a:rPr lang="en-US" sz="2800" dirty="0">
                <a:solidFill>
                  <a:schemeClr val="tx1">
                    <a:lumMod val="65000"/>
                    <a:lumOff val="35000"/>
                  </a:schemeClr>
                </a:solidFill>
                <a:cs typeface="Lucida Sans"/>
              </a:rPr>
              <a:t>Watch movies</a:t>
            </a:r>
          </a:p>
          <a:p>
            <a:pPr marL="298450" marR="5080" indent="-285750">
              <a:buFont typeface="Arial" panose="020B0604020202020204" pitchFamily="34" charset="0"/>
              <a:buChar char="•"/>
              <a:tabLst>
                <a:tab pos="298450" algn="l"/>
              </a:tabLst>
            </a:pPr>
            <a:r>
              <a:rPr lang="en-US" sz="2800" dirty="0">
                <a:solidFill>
                  <a:schemeClr val="tx1">
                    <a:lumMod val="65000"/>
                    <a:lumOff val="35000"/>
                  </a:schemeClr>
                </a:solidFill>
                <a:cs typeface="Lucida Sans"/>
              </a:rPr>
              <a:t>Download apps</a:t>
            </a:r>
          </a:p>
          <a:p>
            <a:pPr marL="298450" marR="5080" indent="-285750">
              <a:buFont typeface="Arial" panose="020B0604020202020204" pitchFamily="34" charset="0"/>
              <a:buChar char="•"/>
              <a:tabLst>
                <a:tab pos="298450" algn="l"/>
              </a:tabLst>
            </a:pPr>
            <a:r>
              <a:rPr lang="en-US" sz="2800" dirty="0">
                <a:solidFill>
                  <a:schemeClr val="tx1">
                    <a:lumMod val="65000"/>
                    <a:lumOff val="35000"/>
                  </a:schemeClr>
                </a:solidFill>
                <a:cs typeface="Lucida Sans"/>
              </a:rPr>
              <a:t>Stream television</a:t>
            </a:r>
          </a:p>
          <a:p>
            <a:pPr marL="298450" marR="5080" indent="-285750">
              <a:buFont typeface="Arial" panose="020B0604020202020204" pitchFamily="34" charset="0"/>
              <a:buChar char="•"/>
              <a:tabLst>
                <a:tab pos="298450" algn="l"/>
              </a:tabLst>
            </a:pPr>
            <a:r>
              <a:rPr lang="en-US" sz="2800" dirty="0">
                <a:solidFill>
                  <a:schemeClr val="tx1">
                    <a:lumMod val="65000"/>
                    <a:lumOff val="35000"/>
                  </a:schemeClr>
                </a:solidFill>
                <a:cs typeface="Lucida Sans"/>
              </a:rPr>
              <a:t>Play games</a:t>
            </a:r>
          </a:p>
        </p:txBody>
      </p:sp>
    </p:spTree>
    <p:extLst>
      <p:ext uri="{BB962C8B-B14F-4D97-AF65-F5344CB8AC3E}">
        <p14:creationId xmlns:p14="http://schemas.microsoft.com/office/powerpoint/2010/main" val="3422749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7E5B8-14F2-2648-A79D-11733A0FEEA4}"/>
              </a:ext>
            </a:extLst>
          </p:cNvPr>
          <p:cNvSpPr txBox="1"/>
          <p:nvPr/>
        </p:nvSpPr>
        <p:spPr>
          <a:xfrm>
            <a:off x="1891947" y="2880271"/>
            <a:ext cx="8199759" cy="2185214"/>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lumMod val="65000"/>
                    <a:lumOff val="35000"/>
                  </a:schemeClr>
                </a:solidFill>
              </a:rPr>
              <a:t>Get permission before posting pictures of others</a:t>
            </a:r>
          </a:p>
          <a:p>
            <a:pPr marL="285750" indent="-285750">
              <a:buFont typeface="Arial" panose="020B0604020202020204" pitchFamily="34" charset="0"/>
              <a:buChar char="•"/>
            </a:pPr>
            <a:r>
              <a:rPr lang="en-US" sz="2800" dirty="0">
                <a:solidFill>
                  <a:schemeClr val="tx1">
                    <a:lumMod val="65000"/>
                    <a:lumOff val="35000"/>
                  </a:schemeClr>
                </a:solidFill>
              </a:rPr>
              <a:t>Do not put sensitive information on social media</a:t>
            </a:r>
          </a:p>
          <a:p>
            <a:pPr marL="285750" indent="-285750">
              <a:buFont typeface="Arial" panose="020B0604020202020204" pitchFamily="34" charset="0"/>
              <a:buChar char="•"/>
            </a:pPr>
            <a:r>
              <a:rPr lang="en-US" sz="2800" dirty="0">
                <a:solidFill>
                  <a:schemeClr val="tx1">
                    <a:lumMod val="65000"/>
                    <a:lumOff val="35000"/>
                  </a:schemeClr>
                </a:solidFill>
              </a:rPr>
              <a:t>Do not post that you are going out of town</a:t>
            </a:r>
          </a:p>
          <a:p>
            <a:pPr marL="285750" indent="-285750">
              <a:buFont typeface="Arial" panose="020B0604020202020204" pitchFamily="34" charset="0"/>
              <a:buChar char="•"/>
            </a:pPr>
            <a:r>
              <a:rPr lang="en-US" sz="2800" b="1" dirty="0">
                <a:solidFill>
                  <a:schemeClr val="tx1">
                    <a:lumMod val="65000"/>
                    <a:lumOff val="35000"/>
                  </a:schemeClr>
                </a:solidFill>
              </a:rPr>
              <a:t>What goes on the internet, stays on the internet</a:t>
            </a:r>
          </a:p>
          <a:p>
            <a:endParaRPr lang="en-US" sz="2400" dirty="0">
              <a:solidFill>
                <a:schemeClr val="tx1">
                  <a:lumMod val="65000"/>
                  <a:lumOff val="35000"/>
                </a:schemeClr>
              </a:solidFill>
            </a:endParaRPr>
          </a:p>
        </p:txBody>
      </p:sp>
      <p:sp>
        <p:nvSpPr>
          <p:cNvPr id="3" name="Title 3">
            <a:extLst>
              <a:ext uri="{FF2B5EF4-FFF2-40B4-BE49-F238E27FC236}">
                <a16:creationId xmlns:a16="http://schemas.microsoft.com/office/drawing/2014/main" id="{516CFCA1-0C8A-D241-A5CF-44814C13F26A}"/>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SOCIAL MEDIA</a:t>
            </a:r>
          </a:p>
        </p:txBody>
      </p:sp>
      <p:grpSp>
        <p:nvGrpSpPr>
          <p:cNvPr id="4" name="Group 3">
            <a:extLst>
              <a:ext uri="{FF2B5EF4-FFF2-40B4-BE49-F238E27FC236}">
                <a16:creationId xmlns:a16="http://schemas.microsoft.com/office/drawing/2014/main" id="{B52CF293-9C5D-E542-B667-F26A7863055D}"/>
              </a:ext>
            </a:extLst>
          </p:cNvPr>
          <p:cNvGrpSpPr/>
          <p:nvPr/>
        </p:nvGrpSpPr>
        <p:grpSpPr>
          <a:xfrm>
            <a:off x="4097794" y="1051263"/>
            <a:ext cx="3799386" cy="2370302"/>
            <a:chOff x="3094915" y="747329"/>
            <a:chExt cx="3799386" cy="2370302"/>
          </a:xfrm>
        </p:grpSpPr>
        <p:pic>
          <p:nvPicPr>
            <p:cNvPr id="5" name="Picture 7" descr="Social Icons.ai">
              <a:extLst>
                <a:ext uri="{FF2B5EF4-FFF2-40B4-BE49-F238E27FC236}">
                  <a16:creationId xmlns:a16="http://schemas.microsoft.com/office/drawing/2014/main" id="{67D37DA2-A21D-C344-A959-EA5D3336FA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5385"/>
            <a:stretch/>
          </p:blipFill>
          <p:spPr bwMode="auto">
            <a:xfrm>
              <a:off x="3094915" y="761781"/>
              <a:ext cx="2927514"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Social Icons.ai">
              <a:extLst>
                <a:ext uri="{FF2B5EF4-FFF2-40B4-BE49-F238E27FC236}">
                  <a16:creationId xmlns:a16="http://schemas.microsoft.com/office/drawing/2014/main" id="{9B7C195F-6F93-904D-AC57-1020572C88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7962"/>
            <a:stretch/>
          </p:blipFill>
          <p:spPr bwMode="auto">
            <a:xfrm>
              <a:off x="5895818" y="747329"/>
              <a:ext cx="998483"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8316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74AFC-0940-FA47-8E20-6E6D2A4CB29F}"/>
              </a:ext>
            </a:extLst>
          </p:cNvPr>
          <p:cNvSpPr txBox="1"/>
          <p:nvPr/>
        </p:nvSpPr>
        <p:spPr>
          <a:xfrm>
            <a:off x="613689" y="2163939"/>
            <a:ext cx="7122243" cy="2246769"/>
          </a:xfrm>
          <a:prstGeom prst="rect">
            <a:avLst/>
          </a:prstGeom>
          <a:noFill/>
        </p:spPr>
        <p:txBody>
          <a:bodyPr wrap="square" rtlCol="0">
            <a:spAutoFit/>
          </a:bodyPr>
          <a:lstStyle/>
          <a:p>
            <a:pPr marL="285750" indent="-285750">
              <a:buFont typeface="Arial" panose="020B0604020202020204" pitchFamily="34" charset="0"/>
              <a:buChar char="•"/>
            </a:pPr>
            <a:r>
              <a:rPr lang="en-US" sz="2800" u="sng" dirty="0">
                <a:solidFill>
                  <a:schemeClr val="tx1">
                    <a:lumMod val="65000"/>
                    <a:lumOff val="35000"/>
                  </a:schemeClr>
                </a:solidFill>
              </a:rPr>
              <a:t>Stop and Think </a:t>
            </a:r>
            <a:r>
              <a:rPr lang="en-US" sz="2800" dirty="0">
                <a:solidFill>
                  <a:schemeClr val="tx1">
                    <a:lumMod val="65000"/>
                    <a:lumOff val="35000"/>
                  </a:schemeClr>
                </a:solidFill>
              </a:rPr>
              <a:t>before posting pictures - Does this reveal personal information? </a:t>
            </a:r>
          </a:p>
          <a:p>
            <a:pPr marL="285750" indent="-285750">
              <a:buFont typeface="Arial" panose="020B0604020202020204" pitchFamily="34" charset="0"/>
              <a:buChar char="•"/>
            </a:pPr>
            <a:r>
              <a:rPr lang="en-US" sz="2800" dirty="0">
                <a:solidFill>
                  <a:schemeClr val="tx1">
                    <a:lumMod val="65000"/>
                    <a:lumOff val="35000"/>
                  </a:schemeClr>
                </a:solidFill>
              </a:rPr>
              <a:t>Do not post pictures while still on vacation</a:t>
            </a:r>
          </a:p>
          <a:p>
            <a:pPr marL="285750" indent="-285750">
              <a:buFont typeface="Arial" panose="020B0604020202020204" pitchFamily="34" charset="0"/>
              <a:buChar char="•"/>
            </a:pPr>
            <a:r>
              <a:rPr lang="en-US" sz="2800" dirty="0">
                <a:solidFill>
                  <a:schemeClr val="tx1">
                    <a:lumMod val="65000"/>
                    <a:lumOff val="35000"/>
                  </a:schemeClr>
                </a:solidFill>
              </a:rPr>
              <a:t>Look in the background of photos too</a:t>
            </a:r>
          </a:p>
          <a:p>
            <a:pPr marL="285750" indent="-285750">
              <a:buFont typeface="Arial" panose="020B0604020202020204" pitchFamily="34" charset="0"/>
              <a:buChar char="•"/>
            </a:pPr>
            <a:r>
              <a:rPr lang="en-US" sz="2800" dirty="0">
                <a:solidFill>
                  <a:schemeClr val="tx1">
                    <a:lumMod val="65000"/>
                    <a:lumOff val="35000"/>
                  </a:schemeClr>
                </a:solidFill>
              </a:rPr>
              <a:t>Deactivate geotagging from your photos </a:t>
            </a:r>
          </a:p>
        </p:txBody>
      </p:sp>
      <p:pic>
        <p:nvPicPr>
          <p:cNvPr id="3" name="Picture 2" descr="StopandThink-01.png">
            <a:extLst>
              <a:ext uri="{FF2B5EF4-FFF2-40B4-BE49-F238E27FC236}">
                <a16:creationId xmlns:a16="http://schemas.microsoft.com/office/drawing/2014/main" id="{8A056297-1568-E347-9A5E-8A31FC989986}"/>
              </a:ext>
            </a:extLst>
          </p:cNvPr>
          <p:cNvPicPr>
            <a:picLocks noChangeAspect="1"/>
          </p:cNvPicPr>
          <p:nvPr/>
        </p:nvPicPr>
        <p:blipFill rotWithShape="1">
          <a:blip r:embed="rId3">
            <a:extLst>
              <a:ext uri="{28A0092B-C50C-407E-A947-70E740481C1C}">
                <a14:useLocalDpi xmlns:a14="http://schemas.microsoft.com/office/drawing/2010/main" val="0"/>
              </a:ext>
            </a:extLst>
          </a:blip>
          <a:srcRect l="-322" t="25515" r="44404" b="12408"/>
          <a:stretch/>
        </p:blipFill>
        <p:spPr bwMode="auto">
          <a:xfrm>
            <a:off x="8063593" y="2213374"/>
            <a:ext cx="2257167" cy="214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135FE02E-BE17-BD49-BCD7-9B12757060B4}"/>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PICTURES</a:t>
            </a:r>
          </a:p>
        </p:txBody>
      </p:sp>
    </p:spTree>
    <p:extLst>
      <p:ext uri="{BB962C8B-B14F-4D97-AF65-F5344CB8AC3E}">
        <p14:creationId xmlns:p14="http://schemas.microsoft.com/office/powerpoint/2010/main" val="1818383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Phone_Settings.png">
            <a:extLst>
              <a:ext uri="{FF2B5EF4-FFF2-40B4-BE49-F238E27FC236}">
                <a16:creationId xmlns:a16="http://schemas.microsoft.com/office/drawing/2014/main" id="{80102E3B-44EA-4443-9A0F-060504D8E9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6553" y="1043479"/>
            <a:ext cx="2814637"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2EDC470-2CF7-7B43-94C6-A5CE60994266}"/>
              </a:ext>
            </a:extLst>
          </p:cNvPr>
          <p:cNvSpPr txBox="1"/>
          <p:nvPr/>
        </p:nvSpPr>
        <p:spPr>
          <a:xfrm>
            <a:off x="671836" y="1800563"/>
            <a:ext cx="6351264"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lumMod val="65000"/>
                    <a:lumOff val="35000"/>
                  </a:schemeClr>
                </a:solidFill>
              </a:rPr>
              <a:t>Only deactivate geolocation from pictures </a:t>
            </a:r>
          </a:p>
          <a:p>
            <a:pPr marL="285750" indent="-285750">
              <a:buFont typeface="Arial" panose="020B0604020202020204" pitchFamily="34" charset="0"/>
              <a:buChar char="•"/>
            </a:pPr>
            <a:r>
              <a:rPr lang="en-US" sz="2800" dirty="0">
                <a:solidFill>
                  <a:schemeClr val="tx1">
                    <a:lumMod val="65000"/>
                    <a:lumOff val="35000"/>
                  </a:schemeClr>
                </a:solidFill>
              </a:rPr>
              <a:t>Leave other geolocation apps and services in place</a:t>
            </a:r>
          </a:p>
          <a:p>
            <a:pPr marL="285750" indent="-285750">
              <a:buFont typeface="Arial" panose="020B0604020202020204" pitchFamily="34" charset="0"/>
              <a:buChar char="•"/>
            </a:pPr>
            <a:r>
              <a:rPr lang="en-US" sz="2800" dirty="0">
                <a:solidFill>
                  <a:schemeClr val="tx1">
                    <a:lumMod val="65000"/>
                    <a:lumOff val="35000"/>
                  </a:schemeClr>
                </a:solidFill>
              </a:rPr>
              <a:t>Check with your cellphone provider for instructions on how you can change the setting on your specific device </a:t>
            </a:r>
          </a:p>
        </p:txBody>
      </p:sp>
      <p:sp>
        <p:nvSpPr>
          <p:cNvPr id="4" name="Title 3">
            <a:extLst>
              <a:ext uri="{FF2B5EF4-FFF2-40B4-BE49-F238E27FC236}">
                <a16:creationId xmlns:a16="http://schemas.microsoft.com/office/drawing/2014/main" id="{9587180F-BCF2-6047-897F-08E3435F15AF}"/>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DEACTIVATE GEOTAGGING</a:t>
            </a:r>
          </a:p>
        </p:txBody>
      </p:sp>
    </p:spTree>
    <p:extLst>
      <p:ext uri="{BB962C8B-B14F-4D97-AF65-F5344CB8AC3E}">
        <p14:creationId xmlns:p14="http://schemas.microsoft.com/office/powerpoint/2010/main" val="692847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66486-07EF-0B40-A43D-DB4C6FF63EC0}"/>
              </a:ext>
            </a:extLst>
          </p:cNvPr>
          <p:cNvSpPr/>
          <p:nvPr/>
        </p:nvSpPr>
        <p:spPr>
          <a:xfrm>
            <a:off x="1482986" y="1506940"/>
            <a:ext cx="8019212" cy="3785652"/>
          </a:xfrm>
          <a:prstGeom prst="rect">
            <a:avLst/>
          </a:prstGeom>
        </p:spPr>
        <p:txBody>
          <a:bodyPr wrap="square">
            <a:spAutoFit/>
          </a:bodyPr>
          <a:lstStyle/>
          <a:p>
            <a:r>
              <a:rPr lang="en-US" sz="2400" dirty="0">
                <a:solidFill>
                  <a:schemeClr val="tx1">
                    <a:lumMod val="65000"/>
                    <a:lumOff val="35000"/>
                  </a:schemeClr>
                </a:solidFill>
              </a:rPr>
              <a:t>1.	Think before you click.</a:t>
            </a:r>
          </a:p>
          <a:p>
            <a:r>
              <a:rPr lang="en-US" sz="2400" dirty="0">
                <a:solidFill>
                  <a:schemeClr val="tx1">
                    <a:lumMod val="65000"/>
                    <a:lumOff val="35000"/>
                  </a:schemeClr>
                </a:solidFill>
              </a:rPr>
              <a:t>2.	Get anti-virus protection and keep it updated.</a:t>
            </a:r>
          </a:p>
          <a:p>
            <a:r>
              <a:rPr lang="en-US" sz="2400" dirty="0">
                <a:solidFill>
                  <a:schemeClr val="tx1">
                    <a:lumMod val="65000"/>
                    <a:lumOff val="35000"/>
                  </a:schemeClr>
                </a:solidFill>
              </a:rPr>
              <a:t>3.	Keep your computer software and device apps updated.</a:t>
            </a:r>
          </a:p>
          <a:p>
            <a:r>
              <a:rPr lang="en-US" sz="2400" dirty="0">
                <a:solidFill>
                  <a:schemeClr val="tx1">
                    <a:lumMod val="65000"/>
                    <a:lumOff val="35000"/>
                  </a:schemeClr>
                </a:solidFill>
              </a:rPr>
              <a:t>4.	Back-up your pictures and documents.</a:t>
            </a:r>
          </a:p>
          <a:p>
            <a:r>
              <a:rPr lang="en-US" sz="2400" dirty="0">
                <a:solidFill>
                  <a:schemeClr val="tx1">
                    <a:lumMod val="65000"/>
                    <a:lumOff val="35000"/>
                  </a:schemeClr>
                </a:solidFill>
              </a:rPr>
              <a:t>5.	Create strong, unique passwords for every site.</a:t>
            </a:r>
          </a:p>
          <a:p>
            <a:r>
              <a:rPr lang="en-US" sz="2400" dirty="0">
                <a:solidFill>
                  <a:schemeClr val="tx1">
                    <a:lumMod val="65000"/>
                    <a:lumOff val="35000"/>
                  </a:schemeClr>
                </a:solidFill>
              </a:rPr>
              <a:t>6.	Be careful on public Wi-Fi connections.</a:t>
            </a:r>
          </a:p>
          <a:p>
            <a:r>
              <a:rPr lang="en-US" sz="2400" dirty="0">
                <a:solidFill>
                  <a:schemeClr val="tx1">
                    <a:lumMod val="65000"/>
                    <a:lumOff val="35000"/>
                  </a:schemeClr>
                </a:solidFill>
              </a:rPr>
              <a:t>7.	Question what you see in e-mails and pop-ups.</a:t>
            </a:r>
          </a:p>
          <a:p>
            <a:r>
              <a:rPr lang="en-US" sz="2400" dirty="0">
                <a:solidFill>
                  <a:schemeClr val="tx1">
                    <a:lumMod val="65000"/>
                    <a:lumOff val="35000"/>
                  </a:schemeClr>
                </a:solidFill>
              </a:rPr>
              <a:t>8.	Download and stream from proper sites only.</a:t>
            </a:r>
          </a:p>
          <a:p>
            <a:r>
              <a:rPr lang="en-US" sz="2400" dirty="0">
                <a:solidFill>
                  <a:schemeClr val="tx1">
                    <a:lumMod val="65000"/>
                    <a:lumOff val="35000"/>
                  </a:schemeClr>
                </a:solidFill>
              </a:rPr>
              <a:t>9.	Do not post sensitive information on social media sites.</a:t>
            </a:r>
          </a:p>
          <a:p>
            <a:r>
              <a:rPr lang="en-US" sz="2400" dirty="0">
                <a:solidFill>
                  <a:schemeClr val="tx1">
                    <a:lumMod val="65000"/>
                    <a:lumOff val="35000"/>
                  </a:schemeClr>
                </a:solidFill>
              </a:rPr>
              <a:t>10.	Be mindful of e-mail and phone call fraud attempts.</a:t>
            </a:r>
          </a:p>
        </p:txBody>
      </p:sp>
      <p:sp>
        <p:nvSpPr>
          <p:cNvPr id="3" name="Title 3">
            <a:extLst>
              <a:ext uri="{FF2B5EF4-FFF2-40B4-BE49-F238E27FC236}">
                <a16:creationId xmlns:a16="http://schemas.microsoft.com/office/drawing/2014/main" id="{36111284-23A4-2944-90FE-0CCB044ED312}"/>
              </a:ext>
            </a:extLst>
          </p:cNvPr>
          <p:cNvSpPr txBox="1">
            <a:spLocks/>
          </p:cNvSpPr>
          <p:nvPr/>
        </p:nvSpPr>
        <p:spPr>
          <a:xfrm>
            <a:off x="459657" y="497265"/>
            <a:ext cx="7276275" cy="553998"/>
          </a:xfrm>
          <a:prstGeom prst="rect">
            <a:avLst/>
          </a:prstGeom>
        </p:spPr>
        <p:txBody>
          <a:bodyPr/>
          <a:lstStyle>
            <a:lvl1pPr>
              <a:defRPr>
                <a:latin typeface="+mj-lt"/>
                <a:ea typeface="+mj-ea"/>
                <a:cs typeface="+mj-cs"/>
              </a:defRPr>
            </a:lvl1pPr>
          </a:lstStyle>
          <a:p>
            <a:r>
              <a:rPr lang="en-US" sz="3600" kern="0" dirty="0">
                <a:solidFill>
                  <a:srgbClr val="E17B25"/>
                </a:solidFill>
              </a:rPr>
              <a:t>RECAP: TOP TIPS</a:t>
            </a:r>
          </a:p>
        </p:txBody>
      </p:sp>
    </p:spTree>
    <p:extLst>
      <p:ext uri="{BB962C8B-B14F-4D97-AF65-F5344CB8AC3E}">
        <p14:creationId xmlns:p14="http://schemas.microsoft.com/office/powerpoint/2010/main" val="812292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777A10B-3244-AD4F-A420-0FC4D382D5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4340" y="2699302"/>
            <a:ext cx="517127" cy="517127"/>
          </a:xfrm>
          <a:prstGeom prst="rect">
            <a:avLst/>
          </a:prstGeom>
        </p:spPr>
      </p:pic>
      <p:pic>
        <p:nvPicPr>
          <p:cNvPr id="3" name="Picture 2">
            <a:extLst>
              <a:ext uri="{FF2B5EF4-FFF2-40B4-BE49-F238E27FC236}">
                <a16:creationId xmlns:a16="http://schemas.microsoft.com/office/drawing/2014/main" id="{9DB2485D-DF0E-E747-A112-ABEEEC71C7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1394" y="3594756"/>
            <a:ext cx="592972" cy="517127"/>
          </a:xfrm>
          <a:prstGeom prst="rect">
            <a:avLst/>
          </a:prstGeom>
        </p:spPr>
      </p:pic>
      <p:sp>
        <p:nvSpPr>
          <p:cNvPr id="4" name="TextBox 3">
            <a:extLst>
              <a:ext uri="{FF2B5EF4-FFF2-40B4-BE49-F238E27FC236}">
                <a16:creationId xmlns:a16="http://schemas.microsoft.com/office/drawing/2014/main" id="{9AA602C7-2D3F-F04C-9E78-CF7B31EA89C6}"/>
              </a:ext>
            </a:extLst>
          </p:cNvPr>
          <p:cNvSpPr txBox="1"/>
          <p:nvPr/>
        </p:nvSpPr>
        <p:spPr>
          <a:xfrm>
            <a:off x="2284620" y="2793153"/>
            <a:ext cx="2141965" cy="369332"/>
          </a:xfrm>
          <a:prstGeom prst="rect">
            <a:avLst/>
          </a:prstGeom>
          <a:noFill/>
        </p:spPr>
        <p:txBody>
          <a:bodyPr wrap="square" rtlCol="0">
            <a:spAutoFit/>
          </a:bodyPr>
          <a:lstStyle/>
          <a:p>
            <a:r>
              <a:rPr lang="en-US" dirty="0">
                <a:solidFill>
                  <a:schemeClr val="tx1">
                    <a:lumMod val="65000"/>
                    <a:lumOff val="35000"/>
                  </a:schemeClr>
                </a:solidFill>
              </a:rPr>
              <a:t>@</a:t>
            </a:r>
            <a:r>
              <a:rPr lang="en-US" dirty="0" err="1">
                <a:solidFill>
                  <a:schemeClr val="tx1">
                    <a:lumMod val="65000"/>
                    <a:lumOff val="35000"/>
                  </a:schemeClr>
                </a:solidFill>
              </a:rPr>
              <a:t>IAmCyberSafe</a:t>
            </a:r>
            <a:endParaRPr lang="en-US" dirty="0">
              <a:solidFill>
                <a:schemeClr val="tx1">
                  <a:lumMod val="65000"/>
                  <a:lumOff val="35000"/>
                </a:schemeClr>
              </a:solidFill>
            </a:endParaRPr>
          </a:p>
        </p:txBody>
      </p:sp>
      <p:sp>
        <p:nvSpPr>
          <p:cNvPr id="5" name="TextBox 4">
            <a:extLst>
              <a:ext uri="{FF2B5EF4-FFF2-40B4-BE49-F238E27FC236}">
                <a16:creationId xmlns:a16="http://schemas.microsoft.com/office/drawing/2014/main" id="{82074DEA-1153-5A46-830C-C2A25D9226DC}"/>
              </a:ext>
            </a:extLst>
          </p:cNvPr>
          <p:cNvSpPr txBox="1"/>
          <p:nvPr/>
        </p:nvSpPr>
        <p:spPr>
          <a:xfrm>
            <a:off x="2284620" y="3628974"/>
            <a:ext cx="4413128" cy="369332"/>
          </a:xfrm>
          <a:prstGeom prst="rect">
            <a:avLst/>
          </a:prstGeom>
          <a:noFill/>
        </p:spPr>
        <p:txBody>
          <a:bodyPr wrap="square" rtlCol="0">
            <a:spAutoFit/>
          </a:bodyPr>
          <a:lstStyle/>
          <a:p>
            <a:r>
              <a:rPr lang="en-US" dirty="0">
                <a:solidFill>
                  <a:schemeClr val="tx1">
                    <a:lumMod val="65000"/>
                    <a:lumOff val="35000"/>
                  </a:schemeClr>
                </a:solidFill>
              </a:rPr>
              <a:t>@Center for Cyber Safety and Education</a:t>
            </a:r>
          </a:p>
        </p:txBody>
      </p:sp>
      <p:sp>
        <p:nvSpPr>
          <p:cNvPr id="6" name="Title 1">
            <a:extLst>
              <a:ext uri="{FF2B5EF4-FFF2-40B4-BE49-F238E27FC236}">
                <a16:creationId xmlns:a16="http://schemas.microsoft.com/office/drawing/2014/main" id="{314CC879-BEE5-1F42-875A-0D9A21FCF4AA}"/>
              </a:ext>
            </a:extLst>
          </p:cNvPr>
          <p:cNvSpPr txBox="1">
            <a:spLocks/>
          </p:cNvSpPr>
          <p:nvPr/>
        </p:nvSpPr>
        <p:spPr bwMode="auto">
          <a:xfrm>
            <a:off x="1697042" y="1078054"/>
            <a:ext cx="7772400" cy="1003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5000" b="1" dirty="0" err="1">
                <a:solidFill>
                  <a:schemeClr val="tx1">
                    <a:lumMod val="65000"/>
                    <a:lumOff val="35000"/>
                  </a:schemeClr>
                </a:solidFill>
                <a:cs typeface="Quicksand" pitchFamily="2" charset="0"/>
              </a:rPr>
              <a:t>www.IAmCyberSafe.org</a:t>
            </a:r>
            <a:endParaRPr lang="en-US" altLang="en-US" sz="5000" b="1" dirty="0">
              <a:solidFill>
                <a:schemeClr val="tx1">
                  <a:lumMod val="65000"/>
                  <a:lumOff val="35000"/>
                </a:schemeClr>
              </a:solidFill>
              <a:cs typeface="Quicksand" pitchFamily="2" charset="0"/>
            </a:endParaRPr>
          </a:p>
        </p:txBody>
      </p:sp>
      <p:pic>
        <p:nvPicPr>
          <p:cNvPr id="7" name="Picture 6">
            <a:extLst>
              <a:ext uri="{FF2B5EF4-FFF2-40B4-BE49-F238E27FC236}">
                <a16:creationId xmlns:a16="http://schemas.microsoft.com/office/drawing/2014/main" id="{68EEF2C0-6D06-6543-9FC7-C968316D8C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06191" y="2699302"/>
            <a:ext cx="528781" cy="517126"/>
          </a:xfrm>
          <a:prstGeom prst="rect">
            <a:avLst/>
          </a:prstGeom>
        </p:spPr>
      </p:pic>
      <p:sp>
        <p:nvSpPr>
          <p:cNvPr id="8" name="TextBox 7">
            <a:extLst>
              <a:ext uri="{FF2B5EF4-FFF2-40B4-BE49-F238E27FC236}">
                <a16:creationId xmlns:a16="http://schemas.microsoft.com/office/drawing/2014/main" id="{4988F28C-DC23-4F42-BB83-16C779DBBE0D}"/>
              </a:ext>
            </a:extLst>
          </p:cNvPr>
          <p:cNvSpPr txBox="1"/>
          <p:nvPr/>
        </p:nvSpPr>
        <p:spPr>
          <a:xfrm>
            <a:off x="8022812" y="2769608"/>
            <a:ext cx="2141965" cy="369332"/>
          </a:xfrm>
          <a:prstGeom prst="rect">
            <a:avLst/>
          </a:prstGeom>
          <a:noFill/>
        </p:spPr>
        <p:txBody>
          <a:bodyPr wrap="square" rtlCol="0">
            <a:spAutoFit/>
          </a:bodyPr>
          <a:lstStyle/>
          <a:p>
            <a:r>
              <a:rPr lang="en-US" dirty="0">
                <a:solidFill>
                  <a:schemeClr val="tx1">
                    <a:lumMod val="65000"/>
                    <a:lumOff val="35000"/>
                  </a:schemeClr>
                </a:solidFill>
              </a:rPr>
              <a:t>@</a:t>
            </a:r>
            <a:r>
              <a:rPr lang="en-US" dirty="0" err="1">
                <a:solidFill>
                  <a:schemeClr val="tx1">
                    <a:lumMod val="65000"/>
                    <a:lumOff val="35000"/>
                  </a:schemeClr>
                </a:solidFill>
              </a:rPr>
              <a:t>IAmCyberSafe</a:t>
            </a:r>
            <a:endParaRPr 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04C0AEC5-CA59-584E-93D9-2934772F45CE}"/>
              </a:ext>
            </a:extLst>
          </p:cNvPr>
          <p:cNvSpPr txBox="1"/>
          <p:nvPr/>
        </p:nvSpPr>
        <p:spPr>
          <a:xfrm>
            <a:off x="8022812" y="3592355"/>
            <a:ext cx="2360010" cy="369332"/>
          </a:xfrm>
          <a:prstGeom prst="rect">
            <a:avLst/>
          </a:prstGeom>
          <a:noFill/>
        </p:spPr>
        <p:txBody>
          <a:bodyPr wrap="square" rtlCol="0">
            <a:spAutoFit/>
          </a:bodyPr>
          <a:lstStyle/>
          <a:p>
            <a:r>
              <a:rPr lang="en-US" dirty="0">
                <a:solidFill>
                  <a:schemeClr val="tx1">
                    <a:lumMod val="65000"/>
                    <a:lumOff val="35000"/>
                  </a:schemeClr>
                </a:solidFill>
              </a:rPr>
              <a:t>@ISC2Cares</a:t>
            </a:r>
          </a:p>
        </p:txBody>
      </p:sp>
      <p:pic>
        <p:nvPicPr>
          <p:cNvPr id="10" name="Picture 9">
            <a:extLst>
              <a:ext uri="{FF2B5EF4-FFF2-40B4-BE49-F238E27FC236}">
                <a16:creationId xmlns:a16="http://schemas.microsoft.com/office/drawing/2014/main" id="{FDD3375C-FCFC-4845-B286-977EBFED8D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89743" y="3276741"/>
            <a:ext cx="1031339" cy="1031339"/>
          </a:xfrm>
          <a:prstGeom prst="rect">
            <a:avLst/>
          </a:prstGeom>
        </p:spPr>
      </p:pic>
      <p:sp>
        <p:nvSpPr>
          <p:cNvPr id="11" name="Title 1">
            <a:extLst>
              <a:ext uri="{FF2B5EF4-FFF2-40B4-BE49-F238E27FC236}">
                <a16:creationId xmlns:a16="http://schemas.microsoft.com/office/drawing/2014/main" id="{982726F9-75BF-B045-807A-104CA20BB672}"/>
              </a:ext>
            </a:extLst>
          </p:cNvPr>
          <p:cNvSpPr txBox="1">
            <a:spLocks/>
          </p:cNvSpPr>
          <p:nvPr/>
        </p:nvSpPr>
        <p:spPr bwMode="auto">
          <a:xfrm>
            <a:off x="1843268" y="5224097"/>
            <a:ext cx="81470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100" dirty="0">
                <a:solidFill>
                  <a:schemeClr val="tx1">
                    <a:lumMod val="65000"/>
                    <a:lumOff val="35000"/>
                  </a:schemeClr>
                </a:solidFill>
              </a:rPr>
              <a:t>© 2018 Center for Cyber Safety and Education, a 501(c)(3) segregated fund of (ISC)</a:t>
            </a:r>
            <a:r>
              <a:rPr lang="en-US" altLang="en-US" sz="1100" baseline="30000" dirty="0">
                <a:solidFill>
                  <a:schemeClr val="tx1">
                    <a:lumMod val="65000"/>
                    <a:lumOff val="35000"/>
                  </a:schemeClr>
                </a:solidFill>
              </a:rPr>
              <a:t>2</a:t>
            </a:r>
            <a:r>
              <a:rPr lang="en-US" altLang="en-US" sz="1100" dirty="0">
                <a:solidFill>
                  <a:schemeClr val="tx1">
                    <a:lumMod val="65000"/>
                    <a:lumOff val="35000"/>
                  </a:schemeClr>
                </a:solidFill>
              </a:rPr>
              <a:t>, Inc. Permission granted to reproduce for personal and educational use only. Commercial copying, hiring, lending is prohibited.</a:t>
            </a:r>
          </a:p>
        </p:txBody>
      </p:sp>
    </p:spTree>
    <p:extLst>
      <p:ext uri="{BB962C8B-B14F-4D97-AF65-F5344CB8AC3E}">
        <p14:creationId xmlns:p14="http://schemas.microsoft.com/office/powerpoint/2010/main" val="198855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5C14D0-0CE9-D84B-8ECA-112709B769EF}"/>
              </a:ext>
            </a:extLst>
          </p:cNvPr>
          <p:cNvSpPr txBox="1"/>
          <p:nvPr/>
        </p:nvSpPr>
        <p:spPr>
          <a:xfrm>
            <a:off x="5958438" y="4569495"/>
            <a:ext cx="4449337" cy="1200329"/>
          </a:xfrm>
          <a:prstGeom prst="rect">
            <a:avLst/>
          </a:prstGeom>
          <a:noFill/>
        </p:spPr>
        <p:txBody>
          <a:bodyPr wrap="square" rtlCol="0">
            <a:spAutoFit/>
          </a:bodyPr>
          <a:lstStyle/>
          <a:p>
            <a:r>
              <a:rPr lang="en-US" sz="7200" dirty="0">
                <a:solidFill>
                  <a:srgbClr val="E17B25"/>
                </a:solidFill>
              </a:rPr>
              <a:t>Awareness</a:t>
            </a:r>
          </a:p>
        </p:txBody>
      </p:sp>
      <p:sp>
        <p:nvSpPr>
          <p:cNvPr id="5" name="TextBox 4">
            <a:extLst>
              <a:ext uri="{FF2B5EF4-FFF2-40B4-BE49-F238E27FC236}">
                <a16:creationId xmlns:a16="http://schemas.microsoft.com/office/drawing/2014/main" id="{CA1B13C4-3A01-4646-A827-99FB43181BD9}"/>
              </a:ext>
            </a:extLst>
          </p:cNvPr>
          <p:cNvSpPr txBox="1"/>
          <p:nvPr/>
        </p:nvSpPr>
        <p:spPr>
          <a:xfrm>
            <a:off x="1342619" y="455536"/>
            <a:ext cx="5745899" cy="707886"/>
          </a:xfrm>
          <a:prstGeom prst="rect">
            <a:avLst/>
          </a:prstGeom>
          <a:noFill/>
        </p:spPr>
        <p:txBody>
          <a:bodyPr wrap="square" rtlCol="0">
            <a:spAutoFit/>
          </a:bodyPr>
          <a:lstStyle/>
          <a:p>
            <a:r>
              <a:rPr lang="en-US" sz="4000" dirty="0">
                <a:solidFill>
                  <a:srgbClr val="E17B25"/>
                </a:solidFill>
              </a:rPr>
              <a:t>Expectations</a:t>
            </a:r>
          </a:p>
        </p:txBody>
      </p:sp>
      <p:pic>
        <p:nvPicPr>
          <p:cNvPr id="6" name="Picture 5">
            <a:extLst>
              <a:ext uri="{FF2B5EF4-FFF2-40B4-BE49-F238E27FC236}">
                <a16:creationId xmlns:a16="http://schemas.microsoft.com/office/drawing/2014/main" id="{43694F19-7FC8-B64F-83C7-623486D51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644" y="1524890"/>
            <a:ext cx="2563081" cy="397565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B83B555-8B2A-5743-8670-E30CACD86F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5831" y="1053992"/>
            <a:ext cx="5091944" cy="3515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94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69B183A-6D4C-5641-B284-4BDC011F42B6}"/>
              </a:ext>
            </a:extLst>
          </p:cNvPr>
          <p:cNvSpPr txBox="1">
            <a:spLocks/>
          </p:cNvSpPr>
          <p:nvPr/>
        </p:nvSpPr>
        <p:spPr>
          <a:xfrm>
            <a:off x="872332" y="334058"/>
            <a:ext cx="78867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5400">
                <a:solidFill>
                  <a:srgbClr val="E17B25"/>
                </a:solidFill>
                <a:latin typeface="+mn-lt"/>
              </a:rPr>
              <a:t>About You</a:t>
            </a:r>
            <a:br>
              <a:rPr lang="en-GB">
                <a:solidFill>
                  <a:srgbClr val="E17B25"/>
                </a:solidFill>
                <a:latin typeface="+mn-lt"/>
              </a:rPr>
            </a:br>
            <a:r>
              <a:rPr lang="en-GB" sz="3200">
                <a:solidFill>
                  <a:srgbClr val="055DA8"/>
                </a:solidFill>
                <a:latin typeface="+mn-lt"/>
              </a:rPr>
              <a:t>Do you mostly ...</a:t>
            </a:r>
            <a:endParaRPr lang="en-GB" sz="3200" dirty="0">
              <a:solidFill>
                <a:srgbClr val="055DA8"/>
              </a:solidFill>
              <a:latin typeface="+mn-lt"/>
            </a:endParaRPr>
          </a:p>
        </p:txBody>
      </p:sp>
      <p:sp>
        <p:nvSpPr>
          <p:cNvPr id="5" name="TextBox 4">
            <a:extLst>
              <a:ext uri="{FF2B5EF4-FFF2-40B4-BE49-F238E27FC236}">
                <a16:creationId xmlns:a16="http://schemas.microsoft.com/office/drawing/2014/main" id="{D422A96F-4388-044B-8E7E-0CA2558CD330}"/>
              </a:ext>
            </a:extLst>
          </p:cNvPr>
          <p:cNvSpPr txBox="1"/>
          <p:nvPr/>
        </p:nvSpPr>
        <p:spPr>
          <a:xfrm>
            <a:off x="872332" y="2459628"/>
            <a:ext cx="5511800" cy="2185214"/>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tx1">
                    <a:lumMod val="65000"/>
                    <a:lumOff val="35000"/>
                  </a:schemeClr>
                </a:solidFill>
              </a:rPr>
              <a:t>Connect with other people?</a:t>
            </a:r>
          </a:p>
          <a:p>
            <a:pPr marL="342900" indent="-342900">
              <a:buFont typeface="Arial" panose="020B0604020202020204" pitchFamily="34" charset="0"/>
              <a:buChar char="•"/>
            </a:pPr>
            <a:r>
              <a:rPr lang="en-US" sz="2800" dirty="0">
                <a:solidFill>
                  <a:schemeClr val="tx1">
                    <a:lumMod val="65000"/>
                    <a:lumOff val="35000"/>
                  </a:schemeClr>
                </a:solidFill>
              </a:rPr>
              <a:t>Bank and shop?</a:t>
            </a:r>
          </a:p>
          <a:p>
            <a:pPr marL="342900" indent="-342900">
              <a:buFont typeface="Arial" panose="020B0604020202020204" pitchFamily="34" charset="0"/>
              <a:buChar char="•"/>
            </a:pPr>
            <a:r>
              <a:rPr lang="en-US" sz="2800" dirty="0">
                <a:solidFill>
                  <a:schemeClr val="tx1">
                    <a:lumMod val="65000"/>
                    <a:lumOff val="35000"/>
                  </a:schemeClr>
                </a:solidFill>
              </a:rPr>
              <a:t>Watch movies and play games?</a:t>
            </a:r>
          </a:p>
          <a:p>
            <a:pPr marL="342900" indent="-342900">
              <a:buFont typeface="Arial" panose="020B0604020202020204" pitchFamily="34" charset="0"/>
              <a:buChar char="•"/>
            </a:pPr>
            <a:r>
              <a:rPr lang="en-US" sz="2800" dirty="0">
                <a:solidFill>
                  <a:schemeClr val="tx1">
                    <a:lumMod val="65000"/>
                    <a:lumOff val="35000"/>
                  </a:schemeClr>
                </a:solidFill>
              </a:rPr>
              <a:t>What else do you do?</a:t>
            </a:r>
          </a:p>
          <a:p>
            <a:endParaRPr lang="en-US" sz="2400" dirty="0"/>
          </a:p>
        </p:txBody>
      </p:sp>
    </p:spTree>
    <p:extLst>
      <p:ext uri="{BB962C8B-B14F-4D97-AF65-F5344CB8AC3E}">
        <p14:creationId xmlns:p14="http://schemas.microsoft.com/office/powerpoint/2010/main" val="402624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B7E27A-75F6-EE49-AC52-07C502555D0D}"/>
              </a:ext>
            </a:extLst>
          </p:cNvPr>
          <p:cNvSpPr txBox="1"/>
          <p:nvPr/>
        </p:nvSpPr>
        <p:spPr>
          <a:xfrm>
            <a:off x="459658" y="1275530"/>
            <a:ext cx="7728155" cy="830997"/>
          </a:xfrm>
          <a:prstGeom prst="rect">
            <a:avLst/>
          </a:prstGeom>
          <a:noFill/>
        </p:spPr>
        <p:txBody>
          <a:bodyPr wrap="square" rtlCol="0">
            <a:spAutoFit/>
          </a:bodyPr>
          <a:lstStyle/>
          <a:p>
            <a:r>
              <a:rPr lang="en-US" sz="2400" dirty="0">
                <a:solidFill>
                  <a:schemeClr val="tx1">
                    <a:lumMod val="65000"/>
                    <a:lumOff val="35000"/>
                  </a:schemeClr>
                </a:solidFill>
              </a:rPr>
              <a:t>Knowing basic terminology will help you navigate the internet safely</a:t>
            </a:r>
          </a:p>
        </p:txBody>
      </p:sp>
      <p:pic>
        <p:nvPicPr>
          <p:cNvPr id="5" name="Picture 2">
            <a:extLst>
              <a:ext uri="{FF2B5EF4-FFF2-40B4-BE49-F238E27FC236}">
                <a16:creationId xmlns:a16="http://schemas.microsoft.com/office/drawing/2014/main" id="{E72BBA1F-A4CC-AB47-B633-886488E03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410" r="51253"/>
          <a:stretch/>
        </p:blipFill>
        <p:spPr bwMode="auto">
          <a:xfrm>
            <a:off x="1880167" y="3049621"/>
            <a:ext cx="1258350" cy="117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3">
            <a:extLst>
              <a:ext uri="{FF2B5EF4-FFF2-40B4-BE49-F238E27FC236}">
                <a16:creationId xmlns:a16="http://schemas.microsoft.com/office/drawing/2014/main" id="{41CC0536-EE4E-884F-8BA8-2C442C2CA79A}"/>
              </a:ext>
            </a:extLst>
          </p:cNvPr>
          <p:cNvSpPr txBox="1">
            <a:spLocks/>
          </p:cNvSpPr>
          <p:nvPr/>
        </p:nvSpPr>
        <p:spPr bwMode="auto">
          <a:xfrm>
            <a:off x="1923547" y="4295062"/>
            <a:ext cx="1289760" cy="27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80000"/>
              </a:lnSpc>
            </a:pPr>
            <a:r>
              <a:rPr lang="en-US" altLang="en-US" b="1" dirty="0">
                <a:solidFill>
                  <a:schemeClr val="tx1">
                    <a:lumMod val="65000"/>
                    <a:lumOff val="35000"/>
                  </a:schemeClr>
                </a:solidFill>
              </a:rPr>
              <a:t>MALWARE</a:t>
            </a:r>
          </a:p>
        </p:txBody>
      </p:sp>
      <p:sp>
        <p:nvSpPr>
          <p:cNvPr id="7" name="Title 3">
            <a:extLst>
              <a:ext uri="{FF2B5EF4-FFF2-40B4-BE49-F238E27FC236}">
                <a16:creationId xmlns:a16="http://schemas.microsoft.com/office/drawing/2014/main" id="{55D2A083-E4BC-4A46-B137-9E9C3D51E13C}"/>
              </a:ext>
            </a:extLst>
          </p:cNvPr>
          <p:cNvSpPr txBox="1">
            <a:spLocks/>
          </p:cNvSpPr>
          <p:nvPr/>
        </p:nvSpPr>
        <p:spPr bwMode="auto">
          <a:xfrm>
            <a:off x="3240571" y="4289636"/>
            <a:ext cx="18256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80000"/>
              </a:lnSpc>
            </a:pPr>
            <a:r>
              <a:rPr lang="en-US" altLang="en-US" b="1" dirty="0">
                <a:solidFill>
                  <a:schemeClr val="tx1">
                    <a:lumMod val="65000"/>
                    <a:lumOff val="35000"/>
                  </a:schemeClr>
                </a:solidFill>
              </a:rPr>
              <a:t>PHISHING</a:t>
            </a:r>
          </a:p>
        </p:txBody>
      </p:sp>
      <p:sp>
        <p:nvSpPr>
          <p:cNvPr id="8" name="Cloud 7">
            <a:extLst>
              <a:ext uri="{FF2B5EF4-FFF2-40B4-BE49-F238E27FC236}">
                <a16:creationId xmlns:a16="http://schemas.microsoft.com/office/drawing/2014/main" id="{E3C76F23-FCDD-3245-A203-E35879DA72FA}"/>
              </a:ext>
            </a:extLst>
          </p:cNvPr>
          <p:cNvSpPr/>
          <p:nvPr/>
        </p:nvSpPr>
        <p:spPr>
          <a:xfrm>
            <a:off x="5376775" y="3393231"/>
            <a:ext cx="1016307" cy="668396"/>
          </a:xfrm>
          <a:prstGeom prst="cloud">
            <a:avLst/>
          </a:prstGeom>
          <a:solidFill>
            <a:schemeClr val="tx1">
              <a:lumMod val="65000"/>
              <a:lumOff val="35000"/>
            </a:schemeClr>
          </a:solidFill>
          <a:ln>
            <a:solidFill>
              <a:schemeClr val="tx1">
                <a:lumMod val="65000"/>
                <a:lumOff val="35000"/>
              </a:schemeClr>
            </a:solidFill>
          </a:ln>
          <a:effectLst>
            <a:innerShdw blurRad="368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3">
            <a:extLst>
              <a:ext uri="{FF2B5EF4-FFF2-40B4-BE49-F238E27FC236}">
                <a16:creationId xmlns:a16="http://schemas.microsoft.com/office/drawing/2014/main" id="{CD3D80F3-5CCC-C343-8769-5F0CEB12EB45}"/>
              </a:ext>
            </a:extLst>
          </p:cNvPr>
          <p:cNvSpPr txBox="1">
            <a:spLocks/>
          </p:cNvSpPr>
          <p:nvPr/>
        </p:nvSpPr>
        <p:spPr bwMode="auto">
          <a:xfrm>
            <a:off x="4945650" y="4298165"/>
            <a:ext cx="18256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80000"/>
              </a:lnSpc>
            </a:pPr>
            <a:r>
              <a:rPr lang="en-US" altLang="en-US" b="1" dirty="0">
                <a:solidFill>
                  <a:schemeClr val="tx1">
                    <a:lumMod val="65000"/>
                    <a:lumOff val="35000"/>
                  </a:schemeClr>
                </a:solidFill>
              </a:rPr>
              <a:t>CLOUD</a:t>
            </a:r>
          </a:p>
        </p:txBody>
      </p:sp>
      <p:sp>
        <p:nvSpPr>
          <p:cNvPr id="11" name="Title 3">
            <a:extLst>
              <a:ext uri="{FF2B5EF4-FFF2-40B4-BE49-F238E27FC236}">
                <a16:creationId xmlns:a16="http://schemas.microsoft.com/office/drawing/2014/main" id="{3D588E88-05FA-4245-977E-38D3FE11E296}"/>
              </a:ext>
            </a:extLst>
          </p:cNvPr>
          <p:cNvSpPr txBox="1">
            <a:spLocks/>
          </p:cNvSpPr>
          <p:nvPr/>
        </p:nvSpPr>
        <p:spPr bwMode="auto">
          <a:xfrm>
            <a:off x="6699995" y="4312955"/>
            <a:ext cx="18256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80000"/>
              </a:lnSpc>
            </a:pPr>
            <a:r>
              <a:rPr lang="en-US" altLang="en-US" b="1" dirty="0">
                <a:solidFill>
                  <a:schemeClr val="tx1">
                    <a:lumMod val="65000"/>
                    <a:lumOff val="35000"/>
                  </a:schemeClr>
                </a:solidFill>
              </a:rPr>
              <a:t>WIFI</a:t>
            </a:r>
          </a:p>
        </p:txBody>
      </p:sp>
      <p:pic>
        <p:nvPicPr>
          <p:cNvPr id="12" name="Picture 2">
            <a:extLst>
              <a:ext uri="{FF2B5EF4-FFF2-40B4-BE49-F238E27FC236}">
                <a16:creationId xmlns:a16="http://schemas.microsoft.com/office/drawing/2014/main" id="{3746ABED-CE1A-0941-8150-1298D3F61F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180"/>
          <a:stretch/>
        </p:blipFill>
        <p:spPr bwMode="auto">
          <a:xfrm>
            <a:off x="3743292" y="3051887"/>
            <a:ext cx="960843" cy="117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8925D5EF-6471-5344-A49C-D018673335DE}"/>
              </a:ext>
            </a:extLst>
          </p:cNvPr>
          <p:cNvSpPr/>
          <p:nvPr/>
        </p:nvSpPr>
        <p:spPr>
          <a:xfrm>
            <a:off x="9048496" y="3303298"/>
            <a:ext cx="531012" cy="812019"/>
          </a:xfrm>
          <a:prstGeom prst="rect">
            <a:avLst/>
          </a:prstGeom>
          <a:solidFill>
            <a:schemeClr val="tx1">
              <a:lumMod val="50000"/>
              <a:lumOff val="50000"/>
            </a:schemeClr>
          </a:solidFill>
          <a:ln>
            <a:solidFill>
              <a:schemeClr val="tx1">
                <a:lumMod val="50000"/>
                <a:lumOff val="50000"/>
              </a:schemeClr>
            </a:solidFill>
          </a:ln>
          <a:effectLst>
            <a:innerShdw blurRad="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
            <a:extLst>
              <a:ext uri="{FF2B5EF4-FFF2-40B4-BE49-F238E27FC236}">
                <a16:creationId xmlns:a16="http://schemas.microsoft.com/office/drawing/2014/main" id="{BE27A787-75F5-9A42-89C3-5C8DDA8F21F6}"/>
              </a:ext>
            </a:extLst>
          </p:cNvPr>
          <p:cNvSpPr txBox="1">
            <a:spLocks/>
          </p:cNvSpPr>
          <p:nvPr/>
        </p:nvSpPr>
        <p:spPr bwMode="auto">
          <a:xfrm>
            <a:off x="8401190" y="4312955"/>
            <a:ext cx="18256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ct val="80000"/>
              </a:lnSpc>
            </a:pPr>
            <a:r>
              <a:rPr lang="en-US" altLang="en-US" b="1" dirty="0">
                <a:solidFill>
                  <a:schemeClr val="tx1">
                    <a:lumMod val="65000"/>
                    <a:lumOff val="35000"/>
                  </a:schemeClr>
                </a:solidFill>
              </a:rPr>
              <a:t>APP</a:t>
            </a:r>
          </a:p>
        </p:txBody>
      </p:sp>
      <p:sp>
        <p:nvSpPr>
          <p:cNvPr id="15" name="Title 3">
            <a:extLst>
              <a:ext uri="{FF2B5EF4-FFF2-40B4-BE49-F238E27FC236}">
                <a16:creationId xmlns:a16="http://schemas.microsoft.com/office/drawing/2014/main" id="{AFE965FA-1847-8747-BCE3-7871A3039D07}"/>
              </a:ext>
            </a:extLst>
          </p:cNvPr>
          <p:cNvSpPr txBox="1">
            <a:spLocks/>
          </p:cNvSpPr>
          <p:nvPr/>
        </p:nvSpPr>
        <p:spPr>
          <a:xfrm>
            <a:off x="459658" y="497265"/>
            <a:ext cx="8603226" cy="553998"/>
          </a:xfrm>
          <a:prstGeom prst="rect">
            <a:avLst/>
          </a:prstGeom>
        </p:spPr>
        <p:txBody>
          <a:bodyPr/>
          <a:lstStyle>
            <a:lvl1pPr>
              <a:defRPr>
                <a:latin typeface="+mj-lt"/>
                <a:ea typeface="+mj-ea"/>
                <a:cs typeface="+mj-cs"/>
              </a:defRPr>
            </a:lvl1pPr>
          </a:lstStyle>
          <a:p>
            <a:r>
              <a:rPr lang="en-US" sz="3600" kern="0" dirty="0">
                <a:solidFill>
                  <a:srgbClr val="E17B25"/>
                </a:solidFill>
                <a:latin typeface="+mn-lt"/>
              </a:rPr>
              <a:t>UNDERSTANDING THE CYBERWORLD</a:t>
            </a:r>
          </a:p>
        </p:txBody>
      </p:sp>
      <p:sp>
        <p:nvSpPr>
          <p:cNvPr id="16" name="Arc 15">
            <a:extLst>
              <a:ext uri="{FF2B5EF4-FFF2-40B4-BE49-F238E27FC236}">
                <a16:creationId xmlns:a16="http://schemas.microsoft.com/office/drawing/2014/main" id="{10CC9805-88A1-E041-8E40-25AE1F26EEE5}"/>
              </a:ext>
            </a:extLst>
          </p:cNvPr>
          <p:cNvSpPr/>
          <p:nvPr/>
        </p:nvSpPr>
        <p:spPr>
          <a:xfrm>
            <a:off x="7214311" y="3742831"/>
            <a:ext cx="760020" cy="895709"/>
          </a:xfrm>
          <a:prstGeom prst="arc">
            <a:avLst>
              <a:gd name="adj1" fmla="val 14053057"/>
              <a:gd name="adj2" fmla="val 18381565"/>
            </a:avLst>
          </a:prstGeom>
          <a:noFill/>
          <a:ln w="76200">
            <a:solidFill>
              <a:schemeClr val="tx1">
                <a:lumMod val="75000"/>
                <a:lumOff val="25000"/>
              </a:schemeClr>
            </a:solidFill>
          </a:ln>
          <a:effectLst>
            <a:innerShdw blurRad="63500" dist="50800">
              <a:schemeClr val="tx1">
                <a:lumMod val="50000"/>
                <a:lumOff val="50000"/>
                <a:alpha val="50000"/>
              </a:schemeClr>
            </a:inn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4E0F1986-ADFB-C748-8E43-527509893A5A}"/>
              </a:ext>
            </a:extLst>
          </p:cNvPr>
          <p:cNvSpPr/>
          <p:nvPr/>
        </p:nvSpPr>
        <p:spPr>
          <a:xfrm>
            <a:off x="7039871" y="3361590"/>
            <a:ext cx="1077850" cy="928046"/>
          </a:xfrm>
          <a:prstGeom prst="arc">
            <a:avLst>
              <a:gd name="adj1" fmla="val 12655145"/>
              <a:gd name="adj2" fmla="val 19995833"/>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D16AF49A-5617-CC44-84AE-FE62AF736638}"/>
              </a:ext>
            </a:extLst>
          </p:cNvPr>
          <p:cNvSpPr/>
          <p:nvPr/>
        </p:nvSpPr>
        <p:spPr>
          <a:xfrm>
            <a:off x="7102476" y="3553772"/>
            <a:ext cx="967513" cy="895709"/>
          </a:xfrm>
          <a:prstGeom prst="arc">
            <a:avLst>
              <a:gd name="adj1" fmla="val 13174395"/>
              <a:gd name="adj2" fmla="val 19197006"/>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0FD9FEE8-CE02-6548-8B0D-EF3A50E4C58D}"/>
              </a:ext>
            </a:extLst>
          </p:cNvPr>
          <p:cNvSpPr/>
          <p:nvPr/>
        </p:nvSpPr>
        <p:spPr>
          <a:xfrm>
            <a:off x="7439022" y="3880485"/>
            <a:ext cx="308758" cy="302526"/>
          </a:xfrm>
          <a:prstGeom prst="ellipse">
            <a:avLst/>
          </a:prstGeom>
          <a:solidFill>
            <a:schemeClr val="tx1">
              <a:lumMod val="65000"/>
              <a:lumOff val="35000"/>
            </a:schemeClr>
          </a:solidFill>
          <a:ln>
            <a:solidFill>
              <a:schemeClr val="tx1">
                <a:lumMod val="50000"/>
                <a:lumOff val="50000"/>
              </a:schemeClr>
            </a:solidFill>
          </a:ln>
          <a:effectLst>
            <a:innerShdw blurRad="2413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61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1853990-AA0A-F146-AAA1-FE1D472DF178}"/>
              </a:ext>
            </a:extLst>
          </p:cNvPr>
          <p:cNvSpPr/>
          <p:nvPr/>
        </p:nvSpPr>
        <p:spPr>
          <a:xfrm>
            <a:off x="4420009" y="2013485"/>
            <a:ext cx="2854537" cy="2033760"/>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7995968D-955F-4B4C-BD3D-A0651C934059}"/>
              </a:ext>
            </a:extLst>
          </p:cNvPr>
          <p:cNvSpPr txBox="1"/>
          <p:nvPr/>
        </p:nvSpPr>
        <p:spPr>
          <a:xfrm>
            <a:off x="2649125" y="4365034"/>
            <a:ext cx="8210658" cy="646331"/>
          </a:xfrm>
          <a:prstGeom prst="rect">
            <a:avLst/>
          </a:prstGeom>
          <a:noFill/>
        </p:spPr>
        <p:txBody>
          <a:bodyPr wrap="square" rtlCol="0">
            <a:spAutoFit/>
          </a:bodyPr>
          <a:lstStyle/>
          <a:p>
            <a:r>
              <a:rPr lang="en-US" sz="3600" dirty="0">
                <a:solidFill>
                  <a:schemeClr val="tx1">
                    <a:lumMod val="65000"/>
                    <a:lumOff val="35000"/>
                  </a:schemeClr>
                </a:solidFill>
              </a:rPr>
              <a:t>Get anti-virus and keep it updated!</a:t>
            </a:r>
          </a:p>
        </p:txBody>
      </p:sp>
      <p:sp>
        <p:nvSpPr>
          <p:cNvPr id="6" name="Title 3">
            <a:extLst>
              <a:ext uri="{FF2B5EF4-FFF2-40B4-BE49-F238E27FC236}">
                <a16:creationId xmlns:a16="http://schemas.microsoft.com/office/drawing/2014/main" id="{BE227835-0848-6249-89F3-5640F8B096E9}"/>
              </a:ext>
            </a:extLst>
          </p:cNvPr>
          <p:cNvSpPr txBox="1">
            <a:spLocks/>
          </p:cNvSpPr>
          <p:nvPr/>
        </p:nvSpPr>
        <p:spPr>
          <a:xfrm>
            <a:off x="459658" y="497265"/>
            <a:ext cx="8603226" cy="553998"/>
          </a:xfrm>
          <a:prstGeom prst="rect">
            <a:avLst/>
          </a:prstGeom>
        </p:spPr>
        <p:txBody>
          <a:bodyPr/>
          <a:lstStyle>
            <a:lvl1pPr>
              <a:defRPr>
                <a:latin typeface="+mj-lt"/>
                <a:ea typeface="+mj-ea"/>
                <a:cs typeface="+mj-cs"/>
              </a:defRPr>
            </a:lvl1pPr>
          </a:lstStyle>
          <a:p>
            <a:r>
              <a:rPr lang="en-US" sz="3600" kern="0" dirty="0">
                <a:solidFill>
                  <a:srgbClr val="E17B25"/>
                </a:solidFill>
              </a:rPr>
              <a:t>MALWARE PROTECTION</a:t>
            </a:r>
          </a:p>
        </p:txBody>
      </p:sp>
    </p:spTree>
    <p:extLst>
      <p:ext uri="{BB962C8B-B14F-4D97-AF65-F5344CB8AC3E}">
        <p14:creationId xmlns:p14="http://schemas.microsoft.com/office/powerpoint/2010/main" val="269580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43EE156-2942-A540-ADC7-8B26657F29A7}"/>
              </a:ext>
            </a:extLst>
          </p:cNvPr>
          <p:cNvSpPr/>
          <p:nvPr/>
        </p:nvSpPr>
        <p:spPr>
          <a:xfrm>
            <a:off x="6289476" y="1051263"/>
            <a:ext cx="4666659" cy="4695370"/>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B692FFE3-CFB1-0042-A1A6-BC997D17E76E}"/>
              </a:ext>
            </a:extLst>
          </p:cNvPr>
          <p:cNvSpPr txBox="1"/>
          <p:nvPr/>
        </p:nvSpPr>
        <p:spPr>
          <a:xfrm>
            <a:off x="1801693" y="2256480"/>
            <a:ext cx="3709016" cy="2339102"/>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tx1">
                    <a:lumMod val="65000"/>
                    <a:lumOff val="35000"/>
                  </a:schemeClr>
                </a:solidFill>
              </a:rPr>
              <a:t>Operating System </a:t>
            </a:r>
          </a:p>
          <a:p>
            <a:pPr marL="457200" indent="-457200">
              <a:buFont typeface="Arial" panose="020B0604020202020204" pitchFamily="34" charset="0"/>
              <a:buChar char="•"/>
            </a:pPr>
            <a:r>
              <a:rPr lang="en-US" sz="3200" dirty="0">
                <a:solidFill>
                  <a:schemeClr val="tx1">
                    <a:lumMod val="65000"/>
                    <a:lumOff val="35000"/>
                  </a:schemeClr>
                </a:solidFill>
              </a:rPr>
              <a:t>Internet Browser </a:t>
            </a:r>
          </a:p>
          <a:p>
            <a:pPr marL="457200" indent="-457200">
              <a:buFont typeface="Arial" panose="020B0604020202020204" pitchFamily="34" charset="0"/>
              <a:buChar char="•"/>
            </a:pPr>
            <a:r>
              <a:rPr lang="en-US" sz="3200" dirty="0">
                <a:solidFill>
                  <a:schemeClr val="tx1">
                    <a:lumMod val="65000"/>
                    <a:lumOff val="35000"/>
                  </a:schemeClr>
                </a:solidFill>
              </a:rPr>
              <a:t>Software</a:t>
            </a:r>
          </a:p>
          <a:p>
            <a:pPr marL="457200" indent="-457200">
              <a:buFont typeface="Arial" panose="020B0604020202020204" pitchFamily="34" charset="0"/>
              <a:buChar char="•"/>
            </a:pPr>
            <a:r>
              <a:rPr lang="en-US" sz="3200" dirty="0">
                <a:solidFill>
                  <a:schemeClr val="tx1">
                    <a:lumMod val="65000"/>
                    <a:lumOff val="35000"/>
                  </a:schemeClr>
                </a:solidFill>
              </a:rPr>
              <a:t>Anti-virus </a:t>
            </a:r>
          </a:p>
          <a:p>
            <a:endParaRPr lang="en-US" dirty="0">
              <a:solidFill>
                <a:schemeClr val="tx1">
                  <a:lumMod val="65000"/>
                  <a:lumOff val="35000"/>
                </a:schemeClr>
              </a:solidFill>
            </a:endParaRPr>
          </a:p>
        </p:txBody>
      </p:sp>
      <p:sp>
        <p:nvSpPr>
          <p:cNvPr id="6" name="Title 3">
            <a:extLst>
              <a:ext uri="{FF2B5EF4-FFF2-40B4-BE49-F238E27FC236}">
                <a16:creationId xmlns:a16="http://schemas.microsoft.com/office/drawing/2014/main" id="{0DAB9E56-64E9-4F40-9229-5A5786EF4C32}"/>
              </a:ext>
            </a:extLst>
          </p:cNvPr>
          <p:cNvSpPr txBox="1">
            <a:spLocks/>
          </p:cNvSpPr>
          <p:nvPr/>
        </p:nvSpPr>
        <p:spPr>
          <a:xfrm>
            <a:off x="459658" y="497265"/>
            <a:ext cx="8603226" cy="553998"/>
          </a:xfrm>
          <a:prstGeom prst="rect">
            <a:avLst/>
          </a:prstGeom>
        </p:spPr>
        <p:txBody>
          <a:bodyPr/>
          <a:lstStyle>
            <a:lvl1pPr>
              <a:defRPr>
                <a:latin typeface="+mj-lt"/>
                <a:ea typeface="+mj-ea"/>
                <a:cs typeface="+mj-cs"/>
              </a:defRPr>
            </a:lvl1pPr>
          </a:lstStyle>
          <a:p>
            <a:r>
              <a:rPr lang="en-US" sz="3600" kern="0" dirty="0">
                <a:solidFill>
                  <a:srgbClr val="E17B25"/>
                </a:solidFill>
              </a:rPr>
              <a:t>SECURITY UPDATES</a:t>
            </a:r>
          </a:p>
        </p:txBody>
      </p:sp>
    </p:spTree>
    <p:extLst>
      <p:ext uri="{BB962C8B-B14F-4D97-AF65-F5344CB8AC3E}">
        <p14:creationId xmlns:p14="http://schemas.microsoft.com/office/powerpoint/2010/main" val="31526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923657-CE63-BE43-A13C-7784DFC3A9A9}"/>
              </a:ext>
            </a:extLst>
          </p:cNvPr>
          <p:cNvSpPr txBox="1">
            <a:spLocks/>
          </p:cNvSpPr>
          <p:nvPr/>
        </p:nvSpPr>
        <p:spPr>
          <a:xfrm>
            <a:off x="459658" y="497265"/>
            <a:ext cx="8603226" cy="553998"/>
          </a:xfrm>
          <a:prstGeom prst="rect">
            <a:avLst/>
          </a:prstGeom>
        </p:spPr>
        <p:txBody>
          <a:bodyPr/>
          <a:lstStyle>
            <a:lvl1pPr>
              <a:defRPr>
                <a:latin typeface="+mj-lt"/>
                <a:ea typeface="+mj-ea"/>
                <a:cs typeface="+mj-cs"/>
              </a:defRPr>
            </a:lvl1pPr>
          </a:lstStyle>
          <a:p>
            <a:r>
              <a:rPr lang="en-US" sz="3600" kern="0" dirty="0">
                <a:solidFill>
                  <a:srgbClr val="E17B25"/>
                </a:solidFill>
              </a:rPr>
              <a:t>SAFE PASSWORDS</a:t>
            </a:r>
          </a:p>
        </p:txBody>
      </p:sp>
      <p:sp>
        <p:nvSpPr>
          <p:cNvPr id="5" name="Rectangle 4">
            <a:extLst>
              <a:ext uri="{FF2B5EF4-FFF2-40B4-BE49-F238E27FC236}">
                <a16:creationId xmlns:a16="http://schemas.microsoft.com/office/drawing/2014/main" id="{3ECEE268-5997-5043-8B90-783395EEE7C1}"/>
              </a:ext>
            </a:extLst>
          </p:cNvPr>
          <p:cNvSpPr/>
          <p:nvPr/>
        </p:nvSpPr>
        <p:spPr>
          <a:xfrm>
            <a:off x="4246446" y="636965"/>
            <a:ext cx="7642309" cy="5078313"/>
          </a:xfrm>
          <a:prstGeom prst="rect">
            <a:avLst/>
          </a:prstGeom>
        </p:spPr>
        <p:txBody>
          <a:bodyPr wrap="square">
            <a:spAutoFit/>
          </a:bodyPr>
          <a:lstStyle/>
          <a:p>
            <a:pPr fontAlgn="auto">
              <a:lnSpc>
                <a:spcPct val="60000"/>
              </a:lnSpc>
              <a:spcBef>
                <a:spcPts val="0"/>
              </a:spcBef>
              <a:spcAft>
                <a:spcPts val="0"/>
              </a:spcAft>
              <a:defRPr/>
            </a:pPr>
            <a:r>
              <a:rPr lang="en-US" sz="2000" dirty="0">
                <a:solidFill>
                  <a:schemeClr val="tx1">
                    <a:lumMod val="65000"/>
                    <a:lumOff val="35000"/>
                  </a:schemeClr>
                </a:solidFill>
                <a:latin typeface="QUICKSAND"/>
                <a:cs typeface="QUICKSAND"/>
              </a:rPr>
              <a:t> </a:t>
            </a:r>
          </a:p>
          <a:p>
            <a:pPr marL="285750" indent="-285750" fontAlgn="auto">
              <a:spcBef>
                <a:spcPts val="0"/>
              </a:spcBef>
              <a:spcAft>
                <a:spcPts val="0"/>
              </a:spcAft>
              <a:buFont typeface="Arial"/>
              <a:buChar char="•"/>
              <a:defRPr/>
            </a:pPr>
            <a:endParaRPr lang="en-US" sz="2400" dirty="0">
              <a:solidFill>
                <a:schemeClr val="tx1">
                  <a:lumMod val="65000"/>
                  <a:lumOff val="35000"/>
                </a:schemeClr>
              </a:solidFill>
              <a:cs typeface="QUICKSAND"/>
            </a:endParaRPr>
          </a:p>
          <a:p>
            <a:pPr marL="285750" indent="-285750" fontAlgn="auto">
              <a:spcBef>
                <a:spcPts val="0"/>
              </a:spcBef>
              <a:spcAft>
                <a:spcPts val="0"/>
              </a:spcAft>
              <a:buFont typeface="Arial"/>
              <a:buChar char="•"/>
              <a:defRPr/>
            </a:pPr>
            <a:r>
              <a:rPr lang="en-US" sz="2400" dirty="0">
                <a:solidFill>
                  <a:schemeClr val="tx1">
                    <a:lumMod val="65000"/>
                    <a:lumOff val="35000"/>
                  </a:schemeClr>
                </a:solidFill>
                <a:cs typeface="QUICKSAND"/>
              </a:rPr>
              <a:t>Make it a phrase- the longer the better!</a:t>
            </a:r>
          </a:p>
          <a:p>
            <a:pPr marL="285750" indent="-285750" fontAlgn="auto">
              <a:spcBef>
                <a:spcPts val="0"/>
              </a:spcBef>
              <a:spcAft>
                <a:spcPts val="0"/>
              </a:spcAft>
              <a:buFont typeface="Arial"/>
              <a:buChar char="•"/>
              <a:defRPr/>
            </a:pPr>
            <a:endParaRPr lang="en-US" sz="2400" dirty="0">
              <a:solidFill>
                <a:schemeClr val="tx1">
                  <a:lumMod val="65000"/>
                  <a:lumOff val="35000"/>
                </a:schemeClr>
              </a:solidFill>
              <a:cs typeface="QUICKSAND"/>
            </a:endParaRPr>
          </a:p>
          <a:p>
            <a:pPr marL="285750" indent="-285750" fontAlgn="auto">
              <a:spcBef>
                <a:spcPts val="0"/>
              </a:spcBef>
              <a:spcAft>
                <a:spcPts val="0"/>
              </a:spcAft>
              <a:buFont typeface="Arial"/>
              <a:buChar char="•"/>
              <a:defRPr/>
            </a:pPr>
            <a:r>
              <a:rPr lang="en-US" sz="2400" dirty="0">
                <a:solidFill>
                  <a:schemeClr val="tx1">
                    <a:lumMod val="65000"/>
                    <a:lumOff val="35000"/>
                  </a:schemeClr>
                </a:solidFill>
                <a:cs typeface="QUICKSAND"/>
              </a:rPr>
              <a:t>8 character minimum with no repetitive or sequential characters. </a:t>
            </a:r>
          </a:p>
          <a:p>
            <a:pPr marL="285750" indent="-285750" fontAlgn="auto">
              <a:spcBef>
                <a:spcPts val="0"/>
              </a:spcBef>
              <a:spcAft>
                <a:spcPts val="0"/>
              </a:spcAft>
              <a:buFont typeface="Arial"/>
              <a:buChar char="•"/>
              <a:defRPr/>
            </a:pPr>
            <a:endParaRPr lang="en-US" sz="2400" dirty="0">
              <a:solidFill>
                <a:schemeClr val="tx1">
                  <a:lumMod val="65000"/>
                  <a:lumOff val="35000"/>
                </a:schemeClr>
              </a:solidFill>
              <a:cs typeface="QUICKSAND"/>
            </a:endParaRPr>
          </a:p>
          <a:p>
            <a:pPr marL="285750" indent="-285750" fontAlgn="auto">
              <a:spcBef>
                <a:spcPts val="0"/>
              </a:spcBef>
              <a:spcAft>
                <a:spcPts val="0"/>
              </a:spcAft>
              <a:buFont typeface="Arial"/>
              <a:buChar char="•"/>
              <a:defRPr/>
            </a:pPr>
            <a:r>
              <a:rPr lang="en-US" sz="2400" dirty="0">
                <a:solidFill>
                  <a:schemeClr val="tx1">
                    <a:lumMod val="65000"/>
                    <a:lumOff val="35000"/>
                  </a:schemeClr>
                </a:solidFill>
                <a:cs typeface="QUICKSAND"/>
              </a:rPr>
              <a:t>No commonly used passwords and no context-specific words. </a:t>
            </a:r>
          </a:p>
          <a:p>
            <a:pPr fontAlgn="auto">
              <a:spcBef>
                <a:spcPts val="0"/>
              </a:spcBef>
              <a:spcAft>
                <a:spcPts val="0"/>
              </a:spcAft>
              <a:defRPr/>
            </a:pPr>
            <a:endParaRPr lang="en-US" sz="2400" dirty="0">
              <a:solidFill>
                <a:schemeClr val="tx1">
                  <a:lumMod val="65000"/>
                  <a:lumOff val="35000"/>
                </a:schemeClr>
              </a:solidFill>
              <a:latin typeface="QUICKSAND"/>
              <a:cs typeface="QUICKSAND"/>
            </a:endParaRPr>
          </a:p>
          <a:p>
            <a:pPr marL="285750" indent="-285750" fontAlgn="auto">
              <a:spcBef>
                <a:spcPts val="0"/>
              </a:spcBef>
              <a:spcAft>
                <a:spcPts val="0"/>
              </a:spcAft>
              <a:buFont typeface="Arial"/>
              <a:buChar char="•"/>
              <a:defRPr/>
            </a:pPr>
            <a:r>
              <a:rPr lang="en-US" sz="2400" dirty="0">
                <a:solidFill>
                  <a:schemeClr val="tx1">
                    <a:lumMod val="65000"/>
                    <a:lumOff val="35000"/>
                  </a:schemeClr>
                </a:solidFill>
                <a:latin typeface="QUICKSAND"/>
                <a:cs typeface="QUICKSAND"/>
              </a:rPr>
              <a:t>Use 2-Factor whenever offered. </a:t>
            </a:r>
          </a:p>
          <a:p>
            <a:pPr marL="285750" indent="-285750" fontAlgn="auto">
              <a:spcBef>
                <a:spcPts val="0"/>
              </a:spcBef>
              <a:spcAft>
                <a:spcPts val="0"/>
              </a:spcAft>
              <a:buFont typeface="Arial"/>
              <a:buChar char="•"/>
              <a:defRPr/>
            </a:pPr>
            <a:endParaRPr lang="en-US" sz="2400" dirty="0">
              <a:solidFill>
                <a:schemeClr val="tx1">
                  <a:lumMod val="65000"/>
                  <a:lumOff val="35000"/>
                </a:schemeClr>
              </a:solidFill>
              <a:latin typeface="QUICKSAND"/>
              <a:cs typeface="QUICKSAND"/>
            </a:endParaRPr>
          </a:p>
          <a:p>
            <a:pPr marL="285750" indent="-285750" fontAlgn="auto">
              <a:spcBef>
                <a:spcPts val="0"/>
              </a:spcBef>
              <a:spcAft>
                <a:spcPts val="0"/>
              </a:spcAft>
              <a:buFont typeface="Arial"/>
              <a:buChar char="•"/>
              <a:defRPr/>
            </a:pPr>
            <a:r>
              <a:rPr lang="en-US" sz="2400" dirty="0">
                <a:solidFill>
                  <a:schemeClr val="tx1">
                    <a:lumMod val="65000"/>
                    <a:lumOff val="35000"/>
                  </a:schemeClr>
                </a:solidFill>
                <a:latin typeface="QUICKSAND"/>
                <a:cs typeface="QUICKSAND"/>
              </a:rPr>
              <a:t>Make sure passwords are used on all mobile devices and computers. </a:t>
            </a:r>
          </a:p>
        </p:txBody>
      </p:sp>
      <p:sp>
        <p:nvSpPr>
          <p:cNvPr id="6" name="object 5">
            <a:extLst>
              <a:ext uri="{FF2B5EF4-FFF2-40B4-BE49-F238E27FC236}">
                <a16:creationId xmlns:a16="http://schemas.microsoft.com/office/drawing/2014/main" id="{5355AEC6-616A-D143-8BF5-68CBCEA177D2}"/>
              </a:ext>
            </a:extLst>
          </p:cNvPr>
          <p:cNvSpPr/>
          <p:nvPr/>
        </p:nvSpPr>
        <p:spPr>
          <a:xfrm>
            <a:off x="604131" y="2376195"/>
            <a:ext cx="3231270" cy="216084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661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158C7-C31A-D343-9E90-071E5EC5E8DA}"/>
              </a:ext>
            </a:extLst>
          </p:cNvPr>
          <p:cNvSpPr txBox="1"/>
          <p:nvPr/>
        </p:nvSpPr>
        <p:spPr>
          <a:xfrm>
            <a:off x="892877" y="2395401"/>
            <a:ext cx="5152323"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65000"/>
                    <a:lumOff val="35000"/>
                  </a:schemeClr>
                </a:solidFill>
              </a:rPr>
              <a:t>Store all passwords in a secure location</a:t>
            </a:r>
          </a:p>
          <a:p>
            <a:pPr marL="457200" indent="-457200">
              <a:buFont typeface="Arial" panose="020B0604020202020204" pitchFamily="34" charset="0"/>
              <a:buChar char="•"/>
            </a:pPr>
            <a:r>
              <a:rPr lang="en-US" sz="2800" dirty="0">
                <a:solidFill>
                  <a:schemeClr val="tx1">
                    <a:lumMod val="65000"/>
                    <a:lumOff val="35000"/>
                  </a:schemeClr>
                </a:solidFill>
              </a:rPr>
              <a:t>Don’t have to remember passwords</a:t>
            </a:r>
          </a:p>
        </p:txBody>
      </p:sp>
      <p:sp>
        <p:nvSpPr>
          <p:cNvPr id="5" name="Title 3">
            <a:extLst>
              <a:ext uri="{FF2B5EF4-FFF2-40B4-BE49-F238E27FC236}">
                <a16:creationId xmlns:a16="http://schemas.microsoft.com/office/drawing/2014/main" id="{3F4E218F-766F-624A-B626-89AEDA19B3C3}"/>
              </a:ext>
            </a:extLst>
          </p:cNvPr>
          <p:cNvSpPr txBox="1">
            <a:spLocks/>
          </p:cNvSpPr>
          <p:nvPr/>
        </p:nvSpPr>
        <p:spPr>
          <a:xfrm>
            <a:off x="459658" y="497265"/>
            <a:ext cx="8603226" cy="553998"/>
          </a:xfrm>
          <a:prstGeom prst="rect">
            <a:avLst/>
          </a:prstGeom>
        </p:spPr>
        <p:txBody>
          <a:bodyPr/>
          <a:lstStyle>
            <a:lvl1pPr>
              <a:defRPr>
                <a:latin typeface="+mj-lt"/>
                <a:ea typeface="+mj-ea"/>
                <a:cs typeface="+mj-cs"/>
              </a:defRPr>
            </a:lvl1pPr>
          </a:lstStyle>
          <a:p>
            <a:r>
              <a:rPr lang="en-US" sz="3600" kern="0" dirty="0">
                <a:solidFill>
                  <a:srgbClr val="E17B25"/>
                </a:solidFill>
              </a:rPr>
              <a:t>PASSWORD VAULTS</a:t>
            </a:r>
          </a:p>
        </p:txBody>
      </p:sp>
      <p:pic>
        <p:nvPicPr>
          <p:cNvPr id="6" name="Picture 2" descr="VAULT.png">
            <a:extLst>
              <a:ext uri="{FF2B5EF4-FFF2-40B4-BE49-F238E27FC236}">
                <a16:creationId xmlns:a16="http://schemas.microsoft.com/office/drawing/2014/main" id="{D59C9CF8-F656-194F-8594-A48039401A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2351" y="1545222"/>
            <a:ext cx="3246437" cy="32464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2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E74D8EB3BE749A17AE0834FBB33C0" ma:contentTypeVersion="10" ma:contentTypeDescription="Create a new document." ma:contentTypeScope="" ma:versionID="edb7b4ccb39011b68145bd1c911a93d1">
  <xsd:schema xmlns:xsd="http://www.w3.org/2001/XMLSchema" xmlns:xs="http://www.w3.org/2001/XMLSchema" xmlns:p="http://schemas.microsoft.com/office/2006/metadata/properties" xmlns:ns2="c065814c-ccda-44d4-a3fb-aeb62c13b3b4" xmlns:ns3="c916617e-6ec5-4cc2-a07d-07c4fc0ef5fb" targetNamespace="http://schemas.microsoft.com/office/2006/metadata/properties" ma:root="true" ma:fieldsID="7b2632c54e733b7e4e3caf75435cf674" ns2:_="" ns3:_="">
    <xsd:import namespace="c065814c-ccda-44d4-a3fb-aeb62c13b3b4"/>
    <xsd:import namespace="c916617e-6ec5-4cc2-a07d-07c4fc0ef5f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65814c-ccda-44d4-a3fb-aeb62c13b3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916617e-6ec5-4cc2-a07d-07c4fc0ef5f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c065814c-ccda-44d4-a3fb-aeb62c13b3b4">EMYJFHJA4FAR-105058089-400</_dlc_DocId>
    <_dlc_DocIdUrl xmlns="c065814c-ccda-44d4-a3fb-aeb62c13b3b4">
      <Url>https://isc2org.sharepoint.com/sites/FoundationDC/_layouts/15/DocIdRedir.aspx?ID=EMYJFHJA4FAR-105058089-400</Url>
      <Description>EMYJFHJA4FAR-105058089-400</Description>
    </_dlc_DocIdUrl>
  </documentManagement>
</p:properties>
</file>

<file path=customXml/itemProps1.xml><?xml version="1.0" encoding="utf-8"?>
<ds:datastoreItem xmlns:ds="http://schemas.openxmlformats.org/officeDocument/2006/customXml" ds:itemID="{F9150D12-FCE0-49DC-AE88-EFCDC341AC4B}"/>
</file>

<file path=customXml/itemProps2.xml><?xml version="1.0" encoding="utf-8"?>
<ds:datastoreItem xmlns:ds="http://schemas.openxmlformats.org/officeDocument/2006/customXml" ds:itemID="{EBB0F5B8-129C-4956-B785-1C0EE8E80CE6}"/>
</file>

<file path=customXml/itemProps3.xml><?xml version="1.0" encoding="utf-8"?>
<ds:datastoreItem xmlns:ds="http://schemas.openxmlformats.org/officeDocument/2006/customXml" ds:itemID="{36748586-DC23-4506-893C-B75F739A3663}"/>
</file>

<file path=customXml/itemProps4.xml><?xml version="1.0" encoding="utf-8"?>
<ds:datastoreItem xmlns:ds="http://schemas.openxmlformats.org/officeDocument/2006/customXml" ds:itemID="{FE762258-AC57-4938-84AB-2913DCEA2AE4}"/>
</file>

<file path=docProps/app.xml><?xml version="1.0" encoding="utf-8"?>
<Properties xmlns="http://schemas.openxmlformats.org/officeDocument/2006/extended-properties" xmlns:vt="http://schemas.openxmlformats.org/officeDocument/2006/docPropsVTypes">
  <TotalTime>26</TotalTime>
  <Words>4513</Words>
  <Application>Microsoft Macintosh PowerPoint</Application>
  <PresentationFormat>Widescreen</PresentationFormat>
  <Paragraphs>290</Paragraphs>
  <Slides>28</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Lucida Sans</vt:lpstr>
      <vt:lpstr>QUICKSAND</vt:lpstr>
      <vt:lpstr>QUICKSAND</vt:lpstr>
      <vt:lpstr>QUICKSAND</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Ciera Lovitt</dc:creator>
  <cp:lastModifiedBy>Ciera Lovitt</cp:lastModifiedBy>
  <cp:revision>3</cp:revision>
  <dcterms:created xsi:type="dcterms:W3CDTF">2018-11-15T15:56:40Z</dcterms:created>
  <dcterms:modified xsi:type="dcterms:W3CDTF">2018-11-19T17:48:17Z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0x010100B28E74D8EB3BE749A17AE0834FBB33C0</vt:lpwstr>
  </property>
  <property fmtid="{D5CDD505-2E9C-101B-9397-08002B2CF9AE}" pid="3" name="Order">
    <vt:r8>40000</vt:r8>
  </property>
  <property fmtid="{D5CDD505-2E9C-101B-9397-08002B2CF9AE}" pid="4" name="_dlc_DocIdItemGuid">
    <vt:lpwstr>7f67eeae-73a2-5cbc-9bbb-c4fe0bad318e</vt:lpwstr>
  </property>
</Properties>
</file>